
<file path=[Content_Types].xml><?xml version="1.0" encoding="utf-8"?>
<Types xmlns="http://schemas.openxmlformats.org/package/2006/content-types">
  <Override PartName="/ppt/slides/slide29.xml" ContentType="application/vnd.openxmlformats-officedocument.presentationml.slide+xml"/>
  <Override PartName="/ppt/tags/tag8.xml" ContentType="application/vnd.openxmlformats-officedocument.presentationml.tags+xml"/>
  <Override PartName="/ppt/notesSlides/notesSlide2.xml" ContentType="application/vnd.openxmlformats-officedocument.presentationml.notesSlide+xml"/>
  <Override PartName="/ppt/diagrams/drawing2.xml" ContentType="application/vnd.ms-office.drawingml.diagramDrawing+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tags/tag4.xml" ContentType="application/vnd.openxmlformats-officedocument.presentationml.tags+xml"/>
  <Override PartName="/ppt/diagrams/quickStyle2.xml" ContentType="application/vnd.openxmlformats-officedocument.drawingml.diagramStyl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tags/tag38.xml" ContentType="application/vnd.openxmlformats-officedocument.presentationml.tags+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tags/tag16.xml" ContentType="application/vnd.openxmlformats-officedocument.presentationml.tags+xml"/>
  <Override PartName="/ppt/tags/tag27.xml" ContentType="application/vnd.openxmlformats-officedocument.presentationml.tags+xml"/>
  <Override PartName="/ppt/notesSlides/notesSlide23.xml" ContentType="application/vnd.openxmlformats-officedocument.presentationml.notesSlide+xml"/>
  <Override PartName="/docProps/custom.xml" ContentType="application/vnd.openxmlformats-officedocument.custom-properties+xml"/>
  <Override PartName="/ppt/notesSlides/notesSlide12.xml" ContentType="application/vnd.openxmlformats-officedocument.presentationml.notesSlide+xml"/>
  <Override PartName="/ppt/tags/tag34.xml" ContentType="application/vnd.openxmlformats-officedocument.presentationml.tags+xml"/>
  <Override PartName="/ppt/notesSlides/notesSlide30.xml" ContentType="application/vnd.openxmlformats-officedocument.presentationml.notesSlide+xml"/>
  <Override PartName="/ppt/tags/tag12.xml" ContentType="application/vnd.openxmlformats-officedocument.presentationml.tags+xml"/>
  <Override PartName="/ppt/notesSlides/notesSlide7.xml" ContentType="application/vnd.openxmlformats-officedocument.presentationml.notesSlide+xml"/>
  <Override PartName="/ppt/tags/tag23.xml" ContentType="application/vnd.openxmlformats-officedocument.presentationml.tags+xml"/>
  <Override PartName="/ppt/diagrams/layout1.xml" ContentType="application/vnd.openxmlformats-officedocument.drawingml.diagramLayout+xml"/>
  <Override PartName="/ppt/diagrams/data2.xml" ContentType="application/vnd.openxmlformats-officedocument.drawingml.diagramData+xml"/>
  <Override PartName="/ppt/tags/tag41.xml" ContentType="application/vnd.openxmlformats-officedocument.presentationml.tags+xml"/>
  <Override PartName="/ppt/slides/slide9.xml" ContentType="application/vnd.openxmlformats-officedocument.presentationml.slide+xml"/>
  <Override PartName="/ppt/viewProps.xml" ContentType="application/vnd.openxmlformats-officedocument.presentationml.viewProps+xml"/>
  <Override PartName="/ppt/tags/tag9.xml" ContentType="application/vnd.openxmlformats-officedocument.presentationml.tags+xml"/>
  <Override PartName="/ppt/tags/tag30.xml" ContentType="application/vnd.openxmlformats-officedocument.presentationml.tags+xml"/>
  <Override PartName="/ppt/slides/slide5.xml" ContentType="application/vnd.openxmlformats-officedocument.presentationml.slide+xml"/>
  <Override PartName="/ppt/slides/slide19.xml" ContentType="application/vnd.openxmlformats-officedocument.presentationml.slide+xml"/>
  <Default Extension="png" ContentType="image/png"/>
  <Override PartName="/ppt/notesSlides/notesSlide3.xml" ContentType="application/vnd.openxmlformats-officedocument.presentationml.notesSlide+xml"/>
  <Override PartName="/ppt/diagrams/drawing3.xml" ContentType="application/vnd.ms-office.drawingml.diagramDrawing+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tags/tag5.xml" ContentType="application/vnd.openxmlformats-officedocument.presentationml.tags+xml"/>
  <Override PartName="/ppt/theme/theme2.xml" ContentType="application/vnd.openxmlformats-officedocument.theme+xml"/>
  <Override PartName="/ppt/notesSlides/notesSlide19.xml" ContentType="application/vnd.openxmlformats-officedocument.presentationml.notesSlide+xml"/>
  <Override PartName="/ppt/diagrams/quickStyle3.xml" ContentType="application/vnd.openxmlformats-officedocument.drawingml.diagramStyl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tags/tag3.xml" ContentType="application/vnd.openxmlformats-officedocument.presentationml.tags+xml"/>
  <Default Extension="emf" ContentType="image/x-emf"/>
  <Override PartName="/ppt/diagrams/quickStyle1.xml" ContentType="application/vnd.openxmlformats-officedocument.drawingml.diagramStyle+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tags/tag39.xml" ContentType="application/vnd.openxmlformats-officedocument.presentationml.tags+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tags/tag19.xml" ContentType="application/vnd.openxmlformats-officedocument.presentationml.tags+xml"/>
  <Override PartName="/ppt/notesSlides/notesSlide15.xml" ContentType="application/vnd.openxmlformats-officedocument.presentationml.notesSlide+xml"/>
  <Override PartName="/ppt/tags/tag28.xml" ContentType="application/vnd.openxmlformats-officedocument.presentationml.tags+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tags/tag37.xml" ContentType="application/vnd.openxmlformats-officedocument.presentationml.tags+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tags/tag17.xml" ContentType="application/vnd.openxmlformats-officedocument.presentationml.tags+xml"/>
  <Override PartName="/ppt/notesSlides/notesSlide13.xml" ContentType="application/vnd.openxmlformats-officedocument.presentationml.notesSlide+xml"/>
  <Override PartName="/ppt/tags/tag26.xml" ContentType="application/vnd.openxmlformats-officedocument.presentationml.tags+xml"/>
  <Override PartName="/ppt/notesSlides/notesSlide22.xml" ContentType="application/vnd.openxmlformats-officedocument.presentationml.notesSlide+xml"/>
  <Override PartName="/ppt/tags/tag35.xml" ContentType="application/vnd.openxmlformats-officedocument.presentationml.tags+xml"/>
  <Override PartName="/ppt/notesSlides/notesSlide33.xml" ContentType="application/vnd.openxmlformats-officedocument.presentationml.notesSlide+xml"/>
  <Override PartName="/ppt/tags/tag15.xml" ContentType="application/vnd.openxmlformats-officedocument.presentationml.tags+xml"/>
  <Override PartName="/ppt/notesSlides/notesSlide8.xml" ContentType="application/vnd.openxmlformats-officedocument.presentationml.notesSlide+xml"/>
  <Override PartName="/ppt/notesSlides/notesSlide11.xml" ContentType="application/vnd.openxmlformats-officedocument.presentationml.notesSlide+xml"/>
  <Override PartName="/ppt/tags/tag24.xml" ContentType="application/vnd.openxmlformats-officedocument.presentationml.tags+xml"/>
  <Override PartName="/ppt/diagrams/layout2.xml" ContentType="application/vnd.openxmlformats-officedocument.drawingml.diagramLayout+xml"/>
  <Override PartName="/ppt/notesSlides/notesSlide20.xml" ContentType="application/vnd.openxmlformats-officedocument.presentationml.notesSlide+xml"/>
  <Override PartName="/ppt/tags/tag33.xml" ContentType="application/vnd.openxmlformats-officedocument.presentationml.tags+xml"/>
  <Override PartName="/ppt/notesSlides/notesSlide31.xml" ContentType="application/vnd.openxmlformats-officedocument.presentationml.notesSlide+xml"/>
  <Override PartName="/ppt/tags/tag13.xml" ContentType="application/vnd.openxmlformats-officedocument.presentationml.tags+xml"/>
  <Override PartName="/ppt/notesSlides/notesSlide6.xml" ContentType="application/vnd.openxmlformats-officedocument.presentationml.notesSlide+xml"/>
  <Override PartName="/ppt/tags/tag22.xml" ContentType="application/vnd.openxmlformats-officedocument.presentationml.tags+xml"/>
  <Override PartName="/ppt/diagrams/data3.xml" ContentType="application/vnd.openxmlformats-officedocument.drawingml.diagramData+xml"/>
  <Override PartName="/ppt/tags/tag31.xml" ContentType="application/vnd.openxmlformats-officedocument.presentationml.tags+xml"/>
  <Override PartName="/ppt/tags/tag40.xml" ContentType="application/vnd.openxmlformats-officedocument.presentationml.tags+xml"/>
  <Override PartName="/ppt/tags/tag42.xml" ContentType="application/vnd.openxmlformats-officedocument.presentationml.tags+xml"/>
  <Override PartName="/ppt/slides/slide8.xml" ContentType="application/vnd.openxmlformats-officedocument.presentationml.slide+xml"/>
  <Override PartName="/ppt/tags/tag11.xml" ContentType="application/vnd.openxmlformats-officedocument.presentationml.tags+xml"/>
  <Override PartName="/ppt/notesSlides/notesSlide4.xml" ContentType="application/vnd.openxmlformats-officedocument.presentationml.notesSlide+xml"/>
  <Override PartName="/ppt/tags/tag20.xml" ContentType="application/vnd.openxmlformats-officedocument.presentationml.tags+xml"/>
  <Override PartName="/ppt/diagrams/data1.xml" ContentType="application/vnd.openxmlformats-officedocument.drawingml.diagramData+xml"/>
  <Override PartName="/ppt/diagrams/colors3.xml" ContentType="application/vnd.openxmlformats-officedocument.drawingml.diagramColors+xml"/>
  <Override PartName="/docProps/core.xml" ContentType="application/vnd.openxmlformats-package.core-properties+xml"/>
  <Override PartName="/ppt/slides/slide6.xml" ContentType="application/vnd.openxmlformats-officedocument.presentationml.slide+xml"/>
  <Override PartName="/ppt/tags/tag6.xml" ContentType="application/vnd.openxmlformats-officedocument.presentationml.tags+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tags/tag2.xml" ContentType="application/vnd.openxmlformats-officedocument.presentationml.tags+xml"/>
  <Override PartName="/ppt/notesSlides/notesSlide18.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tags/tag29.xml" ContentType="application/vnd.openxmlformats-officedocument.presentationml.tags+xml"/>
  <Override PartName="/ppt/notesSlides/notesSlide25.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tags/tag18.xml" ContentType="application/vnd.openxmlformats-officedocument.presentationml.tags+xml"/>
  <Override PartName="/ppt/notesSlides/notesSlide14.xml" ContentType="application/vnd.openxmlformats-officedocument.presentationml.notesSlide+xml"/>
  <Override PartName="/ppt/tags/tag36.xml" ContentType="application/vnd.openxmlformats-officedocument.presentationml.tags+xml"/>
  <Override PartName="/ppt/notesSlides/notesSlide32.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tags/tag25.xml" ContentType="application/vnd.openxmlformats-officedocument.presentationml.tags+xml"/>
  <Override PartName="/ppt/notesSlides/notesSlide21.xml" ContentType="application/vnd.openxmlformats-officedocument.presentationml.notesSlide+xml"/>
  <Override PartName="/ppt/diagrams/layout3.xml" ContentType="application/vnd.openxmlformats-officedocument.drawingml.diagramLayout+xml"/>
  <Override PartName="/ppt/notesSlides/notesSlide10.xml" ContentType="application/vnd.openxmlformats-officedocument.presentationml.notesSlide+xml"/>
  <Override PartName="/ppt/tags/tag32.xml" ContentType="application/vnd.openxmlformats-officedocument.presentationml.tags+xml"/>
  <Override PartName="/ppt/slides/slide7.xml" ContentType="application/vnd.openxmlformats-officedocument.presentationml.slide+xml"/>
  <Override PartName="/ppt/tags/tag10.xml" ContentType="application/vnd.openxmlformats-officedocument.presentationml.tags+xml"/>
  <Override PartName="/ppt/notesSlides/notesSlide5.xml" ContentType="application/vnd.openxmlformats-officedocument.presentationml.notesSlide+xml"/>
  <Override PartName="/ppt/tags/tag21.xml" ContentType="application/vnd.openxmlformats-officedocument.presentationml.tags+xml"/>
  <Override PartName="/ppt/slides/slide28.xml" ContentType="application/vnd.openxmlformats-officedocument.presentationml.slide+xml"/>
  <Override PartName="/ppt/tags/tag7.xml" ContentType="application/vnd.openxmlformats-officedocument.presentationml.tags+xml"/>
  <Override PartName="/ppt/notesSlides/notesSlide1.xml" ContentType="application/vnd.openxmlformats-officedocument.presentationml.notesSlide+xml"/>
  <Override PartName="/ppt/diagrams/colors2.xml" ContentType="application/vnd.openxmlformats-officedocument.drawingml.diagramColor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57" r:id="rId3"/>
    <p:sldId id="263" r:id="rId4"/>
    <p:sldId id="260" r:id="rId5"/>
    <p:sldId id="289" r:id="rId6"/>
    <p:sldId id="288" r:id="rId7"/>
    <p:sldId id="305" r:id="rId8"/>
    <p:sldId id="290" r:id="rId9"/>
    <p:sldId id="291" r:id="rId10"/>
    <p:sldId id="307" r:id="rId11"/>
    <p:sldId id="318" r:id="rId12"/>
    <p:sldId id="292" r:id="rId13"/>
    <p:sldId id="324" r:id="rId14"/>
    <p:sldId id="293" r:id="rId15"/>
    <p:sldId id="295" r:id="rId16"/>
    <p:sldId id="316" r:id="rId17"/>
    <p:sldId id="312" r:id="rId18"/>
    <p:sldId id="313" r:id="rId19"/>
    <p:sldId id="302" r:id="rId20"/>
    <p:sldId id="326" r:id="rId21"/>
    <p:sldId id="327" r:id="rId22"/>
    <p:sldId id="297" r:id="rId23"/>
    <p:sldId id="314" r:id="rId24"/>
    <p:sldId id="315" r:id="rId25"/>
    <p:sldId id="296" r:id="rId26"/>
    <p:sldId id="308" r:id="rId27"/>
    <p:sldId id="310" r:id="rId28"/>
    <p:sldId id="294" r:id="rId29"/>
    <p:sldId id="298" r:id="rId30"/>
    <p:sldId id="303" r:id="rId31"/>
    <p:sldId id="317" r:id="rId32"/>
    <p:sldId id="300" r:id="rId33"/>
    <p:sldId id="311" r:id="rId34"/>
    <p:sldId id="322" r:id="rId35"/>
    <p:sldId id="323" r:id="rId36"/>
    <p:sldId id="258" r:id="rId37"/>
    <p:sldId id="325" r:id="rId38"/>
  </p:sldIdLst>
  <p:sldSz cx="11522075" cy="6480175"/>
  <p:notesSz cx="6858000" cy="9144000"/>
  <p:custDataLst>
    <p:tags r:id="rId4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042">
          <p15:clr>
            <a:srgbClr val="A4A3A4"/>
          </p15:clr>
        </p15:guide>
        <p15:guide id="2" pos="3629">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03399"/>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873" autoAdjust="0"/>
    <p:restoredTop sz="54644" autoAdjust="0"/>
  </p:normalViewPr>
  <p:slideViewPr>
    <p:cSldViewPr>
      <p:cViewPr varScale="1">
        <p:scale>
          <a:sx n="62" d="100"/>
          <a:sy n="62" d="100"/>
        </p:scale>
        <p:origin x="-2502" y="-84"/>
      </p:cViewPr>
      <p:guideLst>
        <p:guide orient="horz" pos="2042"/>
        <p:guide pos="3629"/>
      </p:guideLst>
    </p:cSldViewPr>
  </p:slideViewPr>
  <p:notesTextViewPr>
    <p:cViewPr>
      <p:scale>
        <a:sx n="100" d="100"/>
        <a:sy n="100" d="100"/>
      </p:scale>
      <p:origin x="0" y="0"/>
    </p:cViewPr>
  </p:notesTextViewPr>
  <p:notesViewPr>
    <p:cSldViewPr>
      <p:cViewPr varScale="1">
        <p:scale>
          <a:sx n="66" d="100"/>
          <a:sy n="66" d="100"/>
        </p:scale>
        <p:origin x="1800" y="43"/>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FBD5CD-E8DA-4B84-AB20-6A04B96421CF}" type="doc">
      <dgm:prSet loTypeId="urn:microsoft.com/office/officeart/2005/8/layout/arrow2" loCatId="process" qsTypeId="urn:microsoft.com/office/officeart/2005/8/quickstyle/simple1" qsCatId="simple" csTypeId="urn:microsoft.com/office/officeart/2005/8/colors/accent3_2" csCatId="accent3" phldr="1"/>
      <dgm:spPr/>
    </dgm:pt>
    <dgm:pt modelId="{F9710F2A-A8B2-43BA-8A6F-C43A17BCF6E2}">
      <dgm:prSet phldrT="[文本]" custT="1"/>
      <dgm:spPr/>
      <dgm:t>
        <a:bodyPr/>
        <a:lstStyle/>
        <a:p>
          <a:r>
            <a:rPr lang="zh-CN" altLang="en-US" sz="2000" dirty="0" smtClean="0">
              <a:latin typeface="微软雅黑" pitchFamily="34" charset="-122"/>
              <a:ea typeface="微软雅黑" pitchFamily="34" charset="-122"/>
            </a:rPr>
            <a:t>发现缺陷</a:t>
          </a:r>
          <a:endParaRPr lang="zh-CN" altLang="en-US" sz="2000" dirty="0">
            <a:latin typeface="微软雅黑" pitchFamily="34" charset="-122"/>
            <a:ea typeface="微软雅黑" pitchFamily="34" charset="-122"/>
          </a:endParaRPr>
        </a:p>
      </dgm:t>
    </dgm:pt>
    <dgm:pt modelId="{CFA52186-7004-478D-BAF8-29306A7C01E5}" type="parTrans" cxnId="{BDD9A44A-F9D4-49D7-B0A9-FDD0A38310EA}">
      <dgm:prSet/>
      <dgm:spPr/>
      <dgm:t>
        <a:bodyPr/>
        <a:lstStyle/>
        <a:p>
          <a:endParaRPr lang="zh-CN" altLang="en-US"/>
        </a:p>
      </dgm:t>
    </dgm:pt>
    <dgm:pt modelId="{33A4FE9D-26B2-4538-AD8D-41DE6D5CEDC3}" type="sibTrans" cxnId="{BDD9A44A-F9D4-49D7-B0A9-FDD0A38310EA}">
      <dgm:prSet/>
      <dgm:spPr/>
      <dgm:t>
        <a:bodyPr/>
        <a:lstStyle/>
        <a:p>
          <a:endParaRPr lang="zh-CN" altLang="en-US"/>
        </a:p>
      </dgm:t>
    </dgm:pt>
    <dgm:pt modelId="{48D83B34-C9FA-4B47-B6BC-C49D8031F611}">
      <dgm:prSet phldrT="[文本]" custT="1"/>
      <dgm:spPr/>
      <dgm:t>
        <a:bodyPr/>
        <a:lstStyle/>
        <a:p>
          <a:r>
            <a:rPr lang="zh-CN" altLang="en-US" sz="2000" dirty="0" smtClean="0">
              <a:latin typeface="微软雅黑" pitchFamily="34" charset="-122"/>
              <a:ea typeface="微软雅黑" pitchFamily="34" charset="-122"/>
            </a:rPr>
            <a:t>缺陷预防</a:t>
          </a:r>
          <a:endParaRPr lang="zh-CN" altLang="en-US" sz="2000" dirty="0">
            <a:latin typeface="微软雅黑" pitchFamily="34" charset="-122"/>
            <a:ea typeface="微软雅黑" pitchFamily="34" charset="-122"/>
          </a:endParaRPr>
        </a:p>
      </dgm:t>
    </dgm:pt>
    <dgm:pt modelId="{8FC7BDE7-25BB-412E-B26A-3BEFC1C978E1}" type="parTrans" cxnId="{1C8761C5-D13E-4578-9B53-1098F19DB1FE}">
      <dgm:prSet/>
      <dgm:spPr/>
      <dgm:t>
        <a:bodyPr/>
        <a:lstStyle/>
        <a:p>
          <a:endParaRPr lang="zh-CN" altLang="en-US"/>
        </a:p>
      </dgm:t>
    </dgm:pt>
    <dgm:pt modelId="{00C2A245-7FC5-46C7-A898-F1C6E53923E1}" type="sibTrans" cxnId="{1C8761C5-D13E-4578-9B53-1098F19DB1FE}">
      <dgm:prSet/>
      <dgm:spPr/>
      <dgm:t>
        <a:bodyPr/>
        <a:lstStyle/>
        <a:p>
          <a:endParaRPr lang="zh-CN" altLang="en-US"/>
        </a:p>
      </dgm:t>
    </dgm:pt>
    <dgm:pt modelId="{1B798FEB-6BCD-4D75-8869-86461EC63BF2}">
      <dgm:prSet phldrT="[文本]" custT="1"/>
      <dgm:spPr/>
      <dgm:t>
        <a:bodyPr/>
        <a:lstStyle/>
        <a:p>
          <a:r>
            <a:rPr lang="zh-CN" altLang="en-US" sz="2000" dirty="0" smtClean="0">
              <a:latin typeface="微软雅黑" pitchFamily="34" charset="-122"/>
              <a:ea typeface="微软雅黑" pitchFamily="34" charset="-122"/>
            </a:rPr>
            <a:t>产品成功</a:t>
          </a:r>
          <a:endParaRPr lang="zh-CN" altLang="en-US" sz="2000" dirty="0">
            <a:latin typeface="微软雅黑" pitchFamily="34" charset="-122"/>
            <a:ea typeface="微软雅黑" pitchFamily="34" charset="-122"/>
          </a:endParaRPr>
        </a:p>
      </dgm:t>
    </dgm:pt>
    <dgm:pt modelId="{454E8038-4F3C-48A6-B5E1-B2460CFF6689}" type="parTrans" cxnId="{1190845F-B30D-472B-98AC-EBF24D8DA15C}">
      <dgm:prSet/>
      <dgm:spPr/>
      <dgm:t>
        <a:bodyPr/>
        <a:lstStyle/>
        <a:p>
          <a:endParaRPr lang="zh-CN" altLang="en-US"/>
        </a:p>
      </dgm:t>
    </dgm:pt>
    <dgm:pt modelId="{74849B62-9A06-4A09-A58D-733BAC9F91C0}" type="sibTrans" cxnId="{1190845F-B30D-472B-98AC-EBF24D8DA15C}">
      <dgm:prSet/>
      <dgm:spPr/>
      <dgm:t>
        <a:bodyPr/>
        <a:lstStyle/>
        <a:p>
          <a:endParaRPr lang="zh-CN" altLang="en-US"/>
        </a:p>
      </dgm:t>
    </dgm:pt>
    <dgm:pt modelId="{207AE197-E621-4FA7-A54E-0A893A2CEC31}" type="pres">
      <dgm:prSet presAssocID="{77FBD5CD-E8DA-4B84-AB20-6A04B96421CF}" presName="arrowDiagram" presStyleCnt="0">
        <dgm:presLayoutVars>
          <dgm:chMax val="5"/>
          <dgm:dir/>
          <dgm:resizeHandles val="exact"/>
        </dgm:presLayoutVars>
      </dgm:prSet>
      <dgm:spPr/>
    </dgm:pt>
    <dgm:pt modelId="{583AC179-26A4-4705-BCBF-CE1DA5DF5560}" type="pres">
      <dgm:prSet presAssocID="{77FBD5CD-E8DA-4B84-AB20-6A04B96421CF}" presName="arrow" presStyleLbl="bgShp" presStyleIdx="0" presStyleCnt="1"/>
      <dgm:spPr/>
    </dgm:pt>
    <dgm:pt modelId="{5C9B6042-E87D-40F2-B2DC-5B6EA594C5E5}" type="pres">
      <dgm:prSet presAssocID="{77FBD5CD-E8DA-4B84-AB20-6A04B96421CF}" presName="arrowDiagram3" presStyleCnt="0"/>
      <dgm:spPr/>
    </dgm:pt>
    <dgm:pt modelId="{E5D3D107-F4CC-4E84-8A02-3278FFB7EC58}" type="pres">
      <dgm:prSet presAssocID="{F9710F2A-A8B2-43BA-8A6F-C43A17BCF6E2}" presName="bullet3a" presStyleLbl="node1" presStyleIdx="0" presStyleCnt="3"/>
      <dgm:spPr/>
    </dgm:pt>
    <dgm:pt modelId="{372288D1-3BD8-404A-AF9B-9AA03A4091F3}" type="pres">
      <dgm:prSet presAssocID="{F9710F2A-A8B2-43BA-8A6F-C43A17BCF6E2}" presName="textBox3a" presStyleLbl="revTx" presStyleIdx="0" presStyleCnt="3">
        <dgm:presLayoutVars>
          <dgm:bulletEnabled val="1"/>
        </dgm:presLayoutVars>
      </dgm:prSet>
      <dgm:spPr/>
      <dgm:t>
        <a:bodyPr/>
        <a:lstStyle/>
        <a:p>
          <a:endParaRPr lang="zh-CN" altLang="en-US"/>
        </a:p>
      </dgm:t>
    </dgm:pt>
    <dgm:pt modelId="{5DA173CE-E865-4012-BBFF-408F0BA27751}" type="pres">
      <dgm:prSet presAssocID="{48D83B34-C9FA-4B47-B6BC-C49D8031F611}" presName="bullet3b" presStyleLbl="node1" presStyleIdx="1" presStyleCnt="3"/>
      <dgm:spPr/>
    </dgm:pt>
    <dgm:pt modelId="{67F6FC55-BE7E-4B22-BF53-BF5F836DEEDB}" type="pres">
      <dgm:prSet presAssocID="{48D83B34-C9FA-4B47-B6BC-C49D8031F611}" presName="textBox3b" presStyleLbl="revTx" presStyleIdx="1" presStyleCnt="3">
        <dgm:presLayoutVars>
          <dgm:bulletEnabled val="1"/>
        </dgm:presLayoutVars>
      </dgm:prSet>
      <dgm:spPr/>
      <dgm:t>
        <a:bodyPr/>
        <a:lstStyle/>
        <a:p>
          <a:endParaRPr lang="zh-CN" altLang="en-US"/>
        </a:p>
      </dgm:t>
    </dgm:pt>
    <dgm:pt modelId="{E05E0496-A06C-4301-BF92-83381E731309}" type="pres">
      <dgm:prSet presAssocID="{1B798FEB-6BCD-4D75-8869-86461EC63BF2}" presName="bullet3c" presStyleLbl="node1" presStyleIdx="2" presStyleCnt="3"/>
      <dgm:spPr/>
    </dgm:pt>
    <dgm:pt modelId="{766F55BA-870A-4A4A-A98F-76D353226323}" type="pres">
      <dgm:prSet presAssocID="{1B798FEB-6BCD-4D75-8869-86461EC63BF2}" presName="textBox3c" presStyleLbl="revTx" presStyleIdx="2" presStyleCnt="3">
        <dgm:presLayoutVars>
          <dgm:bulletEnabled val="1"/>
        </dgm:presLayoutVars>
      </dgm:prSet>
      <dgm:spPr/>
      <dgm:t>
        <a:bodyPr/>
        <a:lstStyle/>
        <a:p>
          <a:endParaRPr lang="zh-CN" altLang="en-US"/>
        </a:p>
      </dgm:t>
    </dgm:pt>
  </dgm:ptLst>
  <dgm:cxnLst>
    <dgm:cxn modelId="{C6DFF0FD-2824-4DE9-AEBB-5B01D21E10FB}" type="presOf" srcId="{77FBD5CD-E8DA-4B84-AB20-6A04B96421CF}" destId="{207AE197-E621-4FA7-A54E-0A893A2CEC31}" srcOrd="0" destOrd="0" presId="urn:microsoft.com/office/officeart/2005/8/layout/arrow2"/>
    <dgm:cxn modelId="{B0BF9567-13DD-46CF-BF4A-69FE9D4D75F5}" type="presOf" srcId="{F9710F2A-A8B2-43BA-8A6F-C43A17BCF6E2}" destId="{372288D1-3BD8-404A-AF9B-9AA03A4091F3}" srcOrd="0" destOrd="0" presId="urn:microsoft.com/office/officeart/2005/8/layout/arrow2"/>
    <dgm:cxn modelId="{D2F3528B-DB41-41F7-85F0-A7946F20745A}" type="presOf" srcId="{1B798FEB-6BCD-4D75-8869-86461EC63BF2}" destId="{766F55BA-870A-4A4A-A98F-76D353226323}" srcOrd="0" destOrd="0" presId="urn:microsoft.com/office/officeart/2005/8/layout/arrow2"/>
    <dgm:cxn modelId="{BDD9A44A-F9D4-49D7-B0A9-FDD0A38310EA}" srcId="{77FBD5CD-E8DA-4B84-AB20-6A04B96421CF}" destId="{F9710F2A-A8B2-43BA-8A6F-C43A17BCF6E2}" srcOrd="0" destOrd="0" parTransId="{CFA52186-7004-478D-BAF8-29306A7C01E5}" sibTransId="{33A4FE9D-26B2-4538-AD8D-41DE6D5CEDC3}"/>
    <dgm:cxn modelId="{DD527F4F-7DFA-4204-9DF7-59FE1A171CE7}" type="presOf" srcId="{48D83B34-C9FA-4B47-B6BC-C49D8031F611}" destId="{67F6FC55-BE7E-4B22-BF53-BF5F836DEEDB}" srcOrd="0" destOrd="0" presId="urn:microsoft.com/office/officeart/2005/8/layout/arrow2"/>
    <dgm:cxn modelId="{1190845F-B30D-472B-98AC-EBF24D8DA15C}" srcId="{77FBD5CD-E8DA-4B84-AB20-6A04B96421CF}" destId="{1B798FEB-6BCD-4D75-8869-86461EC63BF2}" srcOrd="2" destOrd="0" parTransId="{454E8038-4F3C-48A6-B5E1-B2460CFF6689}" sibTransId="{74849B62-9A06-4A09-A58D-733BAC9F91C0}"/>
    <dgm:cxn modelId="{1C8761C5-D13E-4578-9B53-1098F19DB1FE}" srcId="{77FBD5CD-E8DA-4B84-AB20-6A04B96421CF}" destId="{48D83B34-C9FA-4B47-B6BC-C49D8031F611}" srcOrd="1" destOrd="0" parTransId="{8FC7BDE7-25BB-412E-B26A-3BEFC1C978E1}" sibTransId="{00C2A245-7FC5-46C7-A898-F1C6E53923E1}"/>
    <dgm:cxn modelId="{1ECB944B-E071-4FEA-9F54-D6EFC2E279F5}" type="presParOf" srcId="{207AE197-E621-4FA7-A54E-0A893A2CEC31}" destId="{583AC179-26A4-4705-BCBF-CE1DA5DF5560}" srcOrd="0" destOrd="0" presId="urn:microsoft.com/office/officeart/2005/8/layout/arrow2"/>
    <dgm:cxn modelId="{8F2F605F-592A-4B5A-9809-F2DAB2E3C9EB}" type="presParOf" srcId="{207AE197-E621-4FA7-A54E-0A893A2CEC31}" destId="{5C9B6042-E87D-40F2-B2DC-5B6EA594C5E5}" srcOrd="1" destOrd="0" presId="urn:microsoft.com/office/officeart/2005/8/layout/arrow2"/>
    <dgm:cxn modelId="{54CFB9EF-4AA2-4E40-AFA1-6F486AF01C3A}" type="presParOf" srcId="{5C9B6042-E87D-40F2-B2DC-5B6EA594C5E5}" destId="{E5D3D107-F4CC-4E84-8A02-3278FFB7EC58}" srcOrd="0" destOrd="0" presId="urn:microsoft.com/office/officeart/2005/8/layout/arrow2"/>
    <dgm:cxn modelId="{C2899AC7-543B-4CB6-9EF7-60A7FFDE5124}" type="presParOf" srcId="{5C9B6042-E87D-40F2-B2DC-5B6EA594C5E5}" destId="{372288D1-3BD8-404A-AF9B-9AA03A4091F3}" srcOrd="1" destOrd="0" presId="urn:microsoft.com/office/officeart/2005/8/layout/arrow2"/>
    <dgm:cxn modelId="{57851457-D570-4031-85DF-D312D43AD036}" type="presParOf" srcId="{5C9B6042-E87D-40F2-B2DC-5B6EA594C5E5}" destId="{5DA173CE-E865-4012-BBFF-408F0BA27751}" srcOrd="2" destOrd="0" presId="urn:microsoft.com/office/officeart/2005/8/layout/arrow2"/>
    <dgm:cxn modelId="{D1F78E42-A820-435B-8D84-62222CB9784A}" type="presParOf" srcId="{5C9B6042-E87D-40F2-B2DC-5B6EA594C5E5}" destId="{67F6FC55-BE7E-4B22-BF53-BF5F836DEEDB}" srcOrd="3" destOrd="0" presId="urn:microsoft.com/office/officeart/2005/8/layout/arrow2"/>
    <dgm:cxn modelId="{150DAD09-7537-426F-91FB-D01A0BE23F5A}" type="presParOf" srcId="{5C9B6042-E87D-40F2-B2DC-5B6EA594C5E5}" destId="{E05E0496-A06C-4301-BF92-83381E731309}" srcOrd="4" destOrd="0" presId="urn:microsoft.com/office/officeart/2005/8/layout/arrow2"/>
    <dgm:cxn modelId="{14A71C08-ADB7-41BB-A3D0-E6F5B71CA072}" type="presParOf" srcId="{5C9B6042-E87D-40F2-B2DC-5B6EA594C5E5}" destId="{766F55BA-870A-4A4A-A98F-76D353226323}" srcOrd="5" destOrd="0" presId="urn:microsoft.com/office/officeart/2005/8/layout/arrow2"/>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3DFC3AD-C7A8-45BB-9BFB-042BF966A647}" type="doc">
      <dgm:prSet loTypeId="urn:microsoft.com/office/officeart/2005/8/layout/list1" loCatId="list" qsTypeId="urn:microsoft.com/office/officeart/2005/8/quickstyle/3d6" qsCatId="3D" csTypeId="urn:microsoft.com/office/officeart/2005/8/colors/colorful5" csCatId="colorful" phldr="1"/>
      <dgm:spPr/>
      <dgm:t>
        <a:bodyPr/>
        <a:lstStyle/>
        <a:p>
          <a:endParaRPr lang="zh-CN" altLang="en-US"/>
        </a:p>
      </dgm:t>
    </dgm:pt>
    <dgm:pt modelId="{4DA7C879-C5F6-4326-BF89-17DF0FD2E84E}">
      <dgm:prSet phldrT="[文本]" custT="1"/>
      <dgm:spPr>
        <a:solidFill>
          <a:srgbClr val="FF9933"/>
        </a:solidFill>
      </dgm:spPr>
      <dgm:t>
        <a:bodyPr/>
        <a:lstStyle/>
        <a:p>
          <a:r>
            <a:rPr lang="zh-CN" altLang="en-US" sz="2400" b="1" dirty="0" smtClean="0">
              <a:solidFill>
                <a:schemeClr val="bg1"/>
              </a:solidFill>
              <a:latin typeface="微软雅黑" pitchFamily="34" charset="-122"/>
              <a:ea typeface="微软雅黑" pitchFamily="34" charset="-122"/>
            </a:rPr>
            <a:t>使命：快速交付客户满意的高品质产品</a:t>
          </a:r>
          <a:endParaRPr lang="zh-CN" altLang="en-US" sz="2400" b="1" dirty="0">
            <a:solidFill>
              <a:schemeClr val="bg1"/>
            </a:solidFill>
            <a:latin typeface="微软雅黑" pitchFamily="34" charset="-122"/>
            <a:ea typeface="微软雅黑" pitchFamily="34" charset="-122"/>
          </a:endParaRPr>
        </a:p>
      </dgm:t>
    </dgm:pt>
    <dgm:pt modelId="{5B3237F0-B3B3-4E34-AD2C-186F96F36246}" type="parTrans" cxnId="{4F2578F5-8B0A-4380-92F1-FCB01411426E}">
      <dgm:prSet/>
      <dgm:spPr/>
      <dgm:t>
        <a:bodyPr/>
        <a:lstStyle/>
        <a:p>
          <a:endParaRPr lang="zh-CN" altLang="en-US" sz="2400" b="1">
            <a:solidFill>
              <a:schemeClr val="bg1"/>
            </a:solidFill>
            <a:latin typeface="微软雅黑" pitchFamily="34" charset="-122"/>
            <a:ea typeface="微软雅黑" pitchFamily="34" charset="-122"/>
          </a:endParaRPr>
        </a:p>
      </dgm:t>
    </dgm:pt>
    <dgm:pt modelId="{62A8ED7E-122F-48E4-A18D-DF03D94E2664}" type="sibTrans" cxnId="{4F2578F5-8B0A-4380-92F1-FCB01411426E}">
      <dgm:prSet/>
      <dgm:spPr/>
      <dgm:t>
        <a:bodyPr/>
        <a:lstStyle/>
        <a:p>
          <a:endParaRPr lang="zh-CN" altLang="en-US" sz="2400" b="1">
            <a:solidFill>
              <a:schemeClr val="bg1"/>
            </a:solidFill>
            <a:latin typeface="微软雅黑" pitchFamily="34" charset="-122"/>
            <a:ea typeface="微软雅黑" pitchFamily="34" charset="-122"/>
          </a:endParaRPr>
        </a:p>
      </dgm:t>
    </dgm:pt>
    <dgm:pt modelId="{0050D89C-9E6D-49F3-A232-D1E88D321A1C}">
      <dgm:prSet phldrT="[文本]" custT="1"/>
      <dgm:spPr/>
      <dgm:t>
        <a:bodyPr/>
        <a:lstStyle/>
        <a:p>
          <a:r>
            <a:rPr lang="zh-CN" altLang="en-US" sz="2400" b="1" dirty="0" smtClean="0">
              <a:solidFill>
                <a:schemeClr val="bg1"/>
              </a:solidFill>
              <a:latin typeface="微软雅黑" pitchFamily="34" charset="-122"/>
              <a:ea typeface="微软雅黑" pitchFamily="34" charset="-122"/>
            </a:rPr>
            <a:t>行动准则：客户导向，追求品质，聚焦产品成功，不断提升研发效益</a:t>
          </a:r>
          <a:endParaRPr lang="zh-CN" altLang="en-US" sz="2400" b="1" dirty="0">
            <a:solidFill>
              <a:schemeClr val="bg1"/>
            </a:solidFill>
            <a:latin typeface="微软雅黑" pitchFamily="34" charset="-122"/>
            <a:ea typeface="微软雅黑" pitchFamily="34" charset="-122"/>
          </a:endParaRPr>
        </a:p>
      </dgm:t>
    </dgm:pt>
    <dgm:pt modelId="{7C949079-8FEA-4A6F-910E-D979AE1A252B}" type="parTrans" cxnId="{93D7244C-51C3-44A9-A50D-1BDBDF756723}">
      <dgm:prSet/>
      <dgm:spPr/>
      <dgm:t>
        <a:bodyPr/>
        <a:lstStyle/>
        <a:p>
          <a:endParaRPr lang="zh-CN" altLang="en-US" sz="2400" b="1">
            <a:solidFill>
              <a:schemeClr val="bg1"/>
            </a:solidFill>
            <a:latin typeface="微软雅黑" pitchFamily="34" charset="-122"/>
            <a:ea typeface="微软雅黑" pitchFamily="34" charset="-122"/>
          </a:endParaRPr>
        </a:p>
      </dgm:t>
    </dgm:pt>
    <dgm:pt modelId="{FCC1077B-5887-4CF1-9095-C61988FF557A}" type="sibTrans" cxnId="{93D7244C-51C3-44A9-A50D-1BDBDF756723}">
      <dgm:prSet/>
      <dgm:spPr/>
      <dgm:t>
        <a:bodyPr/>
        <a:lstStyle/>
        <a:p>
          <a:endParaRPr lang="zh-CN" altLang="en-US" sz="2400" b="1">
            <a:solidFill>
              <a:schemeClr val="bg1"/>
            </a:solidFill>
            <a:latin typeface="微软雅黑" pitchFamily="34" charset="-122"/>
            <a:ea typeface="微软雅黑" pitchFamily="34" charset="-122"/>
          </a:endParaRPr>
        </a:p>
      </dgm:t>
    </dgm:pt>
    <dgm:pt modelId="{5D0DAB02-1BF1-4C3A-991C-E1065872B614}">
      <dgm:prSet phldrT="[文本]" custT="1"/>
      <dgm:spPr>
        <a:solidFill>
          <a:srgbClr val="92D050"/>
        </a:solidFill>
      </dgm:spPr>
      <dgm:t>
        <a:bodyPr/>
        <a:lstStyle/>
        <a:p>
          <a:r>
            <a:rPr lang="zh-CN" altLang="en-US" sz="2400" b="1" dirty="0" smtClean="0">
              <a:solidFill>
                <a:schemeClr val="bg1"/>
              </a:solidFill>
              <a:latin typeface="微软雅黑" pitchFamily="34" charset="-122"/>
              <a:ea typeface="微软雅黑" pitchFamily="34" charset="-122"/>
            </a:rPr>
            <a:t>愿景：成为测试行业领跑者</a:t>
          </a:r>
          <a:endParaRPr lang="zh-CN" altLang="en-US" sz="2400" b="1" dirty="0">
            <a:solidFill>
              <a:schemeClr val="bg1"/>
            </a:solidFill>
            <a:latin typeface="微软雅黑" pitchFamily="34" charset="-122"/>
            <a:ea typeface="微软雅黑" pitchFamily="34" charset="-122"/>
          </a:endParaRPr>
        </a:p>
      </dgm:t>
    </dgm:pt>
    <dgm:pt modelId="{BEAAAECE-923D-4FBC-BEC2-0574FBDF0293}" type="parTrans" cxnId="{83280FC1-4E5F-4C14-99C4-08284B22015F}">
      <dgm:prSet/>
      <dgm:spPr/>
      <dgm:t>
        <a:bodyPr/>
        <a:lstStyle/>
        <a:p>
          <a:endParaRPr lang="zh-CN" altLang="en-US"/>
        </a:p>
      </dgm:t>
    </dgm:pt>
    <dgm:pt modelId="{BF080434-F403-4332-AC44-44A325415F62}" type="sibTrans" cxnId="{83280FC1-4E5F-4C14-99C4-08284B22015F}">
      <dgm:prSet/>
      <dgm:spPr/>
      <dgm:t>
        <a:bodyPr/>
        <a:lstStyle/>
        <a:p>
          <a:endParaRPr lang="zh-CN" altLang="en-US"/>
        </a:p>
      </dgm:t>
    </dgm:pt>
    <dgm:pt modelId="{DDD7805B-BB52-4C1D-A7FE-4B9B58CB0915}" type="pres">
      <dgm:prSet presAssocID="{93DFC3AD-C7A8-45BB-9BFB-042BF966A647}" presName="linear" presStyleCnt="0">
        <dgm:presLayoutVars>
          <dgm:dir/>
          <dgm:animLvl val="lvl"/>
          <dgm:resizeHandles val="exact"/>
        </dgm:presLayoutVars>
      </dgm:prSet>
      <dgm:spPr/>
      <dgm:t>
        <a:bodyPr/>
        <a:lstStyle/>
        <a:p>
          <a:endParaRPr lang="zh-CN" altLang="en-US"/>
        </a:p>
      </dgm:t>
    </dgm:pt>
    <dgm:pt modelId="{FF2B220D-BDEC-4BED-A6B7-B68E60921AC9}" type="pres">
      <dgm:prSet presAssocID="{5D0DAB02-1BF1-4C3A-991C-E1065872B614}" presName="parentLin" presStyleCnt="0"/>
      <dgm:spPr/>
    </dgm:pt>
    <dgm:pt modelId="{6C7FD08F-66E5-4BE8-9A04-B83B69651715}" type="pres">
      <dgm:prSet presAssocID="{5D0DAB02-1BF1-4C3A-991C-E1065872B614}" presName="parentLeftMargin" presStyleLbl="node1" presStyleIdx="0" presStyleCnt="3"/>
      <dgm:spPr/>
      <dgm:t>
        <a:bodyPr/>
        <a:lstStyle/>
        <a:p>
          <a:endParaRPr lang="zh-CN" altLang="en-US"/>
        </a:p>
      </dgm:t>
    </dgm:pt>
    <dgm:pt modelId="{2547CA8F-77EE-4887-AAC0-F85D9E5D32E8}" type="pres">
      <dgm:prSet presAssocID="{5D0DAB02-1BF1-4C3A-991C-E1065872B614}" presName="parentText" presStyleLbl="node1" presStyleIdx="0" presStyleCnt="3">
        <dgm:presLayoutVars>
          <dgm:chMax val="0"/>
          <dgm:bulletEnabled val="1"/>
        </dgm:presLayoutVars>
      </dgm:prSet>
      <dgm:spPr/>
      <dgm:t>
        <a:bodyPr/>
        <a:lstStyle/>
        <a:p>
          <a:endParaRPr lang="zh-CN" altLang="en-US"/>
        </a:p>
      </dgm:t>
    </dgm:pt>
    <dgm:pt modelId="{66CF878C-BFB6-4BC0-86D9-BCB8EC749C49}" type="pres">
      <dgm:prSet presAssocID="{5D0DAB02-1BF1-4C3A-991C-E1065872B614}" presName="negativeSpace" presStyleCnt="0"/>
      <dgm:spPr/>
    </dgm:pt>
    <dgm:pt modelId="{2FF37799-36C2-4A61-BB78-48430266B237}" type="pres">
      <dgm:prSet presAssocID="{5D0DAB02-1BF1-4C3A-991C-E1065872B614}" presName="childText" presStyleLbl="conFgAcc1" presStyleIdx="0" presStyleCnt="3">
        <dgm:presLayoutVars>
          <dgm:bulletEnabled val="1"/>
        </dgm:presLayoutVars>
      </dgm:prSet>
      <dgm:spPr/>
    </dgm:pt>
    <dgm:pt modelId="{266131EF-B249-4A4B-8A64-AE089B25F160}" type="pres">
      <dgm:prSet presAssocID="{BF080434-F403-4332-AC44-44A325415F62}" presName="spaceBetweenRectangles" presStyleCnt="0"/>
      <dgm:spPr/>
    </dgm:pt>
    <dgm:pt modelId="{262BAA80-3FBE-4AEF-88BB-31D0D7A6201D}" type="pres">
      <dgm:prSet presAssocID="{4DA7C879-C5F6-4326-BF89-17DF0FD2E84E}" presName="parentLin" presStyleCnt="0"/>
      <dgm:spPr/>
    </dgm:pt>
    <dgm:pt modelId="{2447A653-DE9B-4C15-B276-2FD9455315D3}" type="pres">
      <dgm:prSet presAssocID="{4DA7C879-C5F6-4326-BF89-17DF0FD2E84E}" presName="parentLeftMargin" presStyleLbl="node1" presStyleIdx="0" presStyleCnt="3"/>
      <dgm:spPr/>
      <dgm:t>
        <a:bodyPr/>
        <a:lstStyle/>
        <a:p>
          <a:endParaRPr lang="zh-CN" altLang="en-US"/>
        </a:p>
      </dgm:t>
    </dgm:pt>
    <dgm:pt modelId="{EC7D49A0-3FA0-4C4C-A7D2-926BEAD1D31E}" type="pres">
      <dgm:prSet presAssocID="{4DA7C879-C5F6-4326-BF89-17DF0FD2E84E}" presName="parentText" presStyleLbl="node1" presStyleIdx="1" presStyleCnt="3">
        <dgm:presLayoutVars>
          <dgm:chMax val="0"/>
          <dgm:bulletEnabled val="1"/>
        </dgm:presLayoutVars>
      </dgm:prSet>
      <dgm:spPr/>
      <dgm:t>
        <a:bodyPr/>
        <a:lstStyle/>
        <a:p>
          <a:endParaRPr lang="zh-CN" altLang="en-US"/>
        </a:p>
      </dgm:t>
    </dgm:pt>
    <dgm:pt modelId="{A8F76422-8BD9-44A7-A871-36696E97620C}" type="pres">
      <dgm:prSet presAssocID="{4DA7C879-C5F6-4326-BF89-17DF0FD2E84E}" presName="negativeSpace" presStyleCnt="0"/>
      <dgm:spPr/>
    </dgm:pt>
    <dgm:pt modelId="{B330FD2E-4C29-4C7A-A60B-5D926505610A}" type="pres">
      <dgm:prSet presAssocID="{4DA7C879-C5F6-4326-BF89-17DF0FD2E84E}" presName="childText" presStyleLbl="conFgAcc1" presStyleIdx="1" presStyleCnt="3">
        <dgm:presLayoutVars>
          <dgm:bulletEnabled val="1"/>
        </dgm:presLayoutVars>
      </dgm:prSet>
      <dgm:spPr/>
    </dgm:pt>
    <dgm:pt modelId="{236F4EF1-DF28-4A3A-A34F-385780A36675}" type="pres">
      <dgm:prSet presAssocID="{62A8ED7E-122F-48E4-A18D-DF03D94E2664}" presName="spaceBetweenRectangles" presStyleCnt="0"/>
      <dgm:spPr/>
    </dgm:pt>
    <dgm:pt modelId="{7F2269CC-4510-457A-BC5B-200B5395380B}" type="pres">
      <dgm:prSet presAssocID="{0050D89C-9E6D-49F3-A232-D1E88D321A1C}" presName="parentLin" presStyleCnt="0"/>
      <dgm:spPr/>
    </dgm:pt>
    <dgm:pt modelId="{72C844BE-19B3-443B-BDBF-160D943D6703}" type="pres">
      <dgm:prSet presAssocID="{0050D89C-9E6D-49F3-A232-D1E88D321A1C}" presName="parentLeftMargin" presStyleLbl="node1" presStyleIdx="1" presStyleCnt="3"/>
      <dgm:spPr/>
      <dgm:t>
        <a:bodyPr/>
        <a:lstStyle/>
        <a:p>
          <a:endParaRPr lang="zh-CN" altLang="en-US"/>
        </a:p>
      </dgm:t>
    </dgm:pt>
    <dgm:pt modelId="{3A683815-B447-4096-995D-8B6F2B5B713A}" type="pres">
      <dgm:prSet presAssocID="{0050D89C-9E6D-49F3-A232-D1E88D321A1C}" presName="parentText" presStyleLbl="node1" presStyleIdx="2" presStyleCnt="3">
        <dgm:presLayoutVars>
          <dgm:chMax val="0"/>
          <dgm:bulletEnabled val="1"/>
        </dgm:presLayoutVars>
      </dgm:prSet>
      <dgm:spPr/>
      <dgm:t>
        <a:bodyPr/>
        <a:lstStyle/>
        <a:p>
          <a:endParaRPr lang="zh-CN" altLang="en-US"/>
        </a:p>
      </dgm:t>
    </dgm:pt>
    <dgm:pt modelId="{C849F72F-B346-4B05-A642-BAFE5AE5C3EB}" type="pres">
      <dgm:prSet presAssocID="{0050D89C-9E6D-49F3-A232-D1E88D321A1C}" presName="negativeSpace" presStyleCnt="0"/>
      <dgm:spPr/>
    </dgm:pt>
    <dgm:pt modelId="{8C780739-EF25-4D9F-A05E-86808F6B95C5}" type="pres">
      <dgm:prSet presAssocID="{0050D89C-9E6D-49F3-A232-D1E88D321A1C}" presName="childText" presStyleLbl="conFgAcc1" presStyleIdx="2" presStyleCnt="3">
        <dgm:presLayoutVars>
          <dgm:bulletEnabled val="1"/>
        </dgm:presLayoutVars>
      </dgm:prSet>
      <dgm:spPr/>
    </dgm:pt>
  </dgm:ptLst>
  <dgm:cxnLst>
    <dgm:cxn modelId="{83280FC1-4E5F-4C14-99C4-08284B22015F}" srcId="{93DFC3AD-C7A8-45BB-9BFB-042BF966A647}" destId="{5D0DAB02-1BF1-4C3A-991C-E1065872B614}" srcOrd="0" destOrd="0" parTransId="{BEAAAECE-923D-4FBC-BEC2-0574FBDF0293}" sibTransId="{BF080434-F403-4332-AC44-44A325415F62}"/>
    <dgm:cxn modelId="{B11D854A-C435-47AA-AEBA-310D9CE49D94}" type="presOf" srcId="{5D0DAB02-1BF1-4C3A-991C-E1065872B614}" destId="{6C7FD08F-66E5-4BE8-9A04-B83B69651715}" srcOrd="0" destOrd="0" presId="urn:microsoft.com/office/officeart/2005/8/layout/list1"/>
    <dgm:cxn modelId="{024FEB13-7B6F-47DA-A478-4E87377C2F3F}" type="presOf" srcId="{0050D89C-9E6D-49F3-A232-D1E88D321A1C}" destId="{72C844BE-19B3-443B-BDBF-160D943D6703}" srcOrd="0" destOrd="0" presId="urn:microsoft.com/office/officeart/2005/8/layout/list1"/>
    <dgm:cxn modelId="{4F2578F5-8B0A-4380-92F1-FCB01411426E}" srcId="{93DFC3AD-C7A8-45BB-9BFB-042BF966A647}" destId="{4DA7C879-C5F6-4326-BF89-17DF0FD2E84E}" srcOrd="1" destOrd="0" parTransId="{5B3237F0-B3B3-4E34-AD2C-186F96F36246}" sibTransId="{62A8ED7E-122F-48E4-A18D-DF03D94E2664}"/>
    <dgm:cxn modelId="{FA4244AF-CA58-46E5-9F6B-514984C3A8A3}" type="presOf" srcId="{5D0DAB02-1BF1-4C3A-991C-E1065872B614}" destId="{2547CA8F-77EE-4887-AAC0-F85D9E5D32E8}" srcOrd="1" destOrd="0" presId="urn:microsoft.com/office/officeart/2005/8/layout/list1"/>
    <dgm:cxn modelId="{93D7244C-51C3-44A9-A50D-1BDBDF756723}" srcId="{93DFC3AD-C7A8-45BB-9BFB-042BF966A647}" destId="{0050D89C-9E6D-49F3-A232-D1E88D321A1C}" srcOrd="2" destOrd="0" parTransId="{7C949079-8FEA-4A6F-910E-D979AE1A252B}" sibTransId="{FCC1077B-5887-4CF1-9095-C61988FF557A}"/>
    <dgm:cxn modelId="{593CA094-451D-4707-9D52-6791DEA28AEA}" type="presOf" srcId="{93DFC3AD-C7A8-45BB-9BFB-042BF966A647}" destId="{DDD7805B-BB52-4C1D-A7FE-4B9B58CB0915}" srcOrd="0" destOrd="0" presId="urn:microsoft.com/office/officeart/2005/8/layout/list1"/>
    <dgm:cxn modelId="{C37E1814-9FE7-4302-A611-25F9AD4CFAB3}" type="presOf" srcId="{4DA7C879-C5F6-4326-BF89-17DF0FD2E84E}" destId="{2447A653-DE9B-4C15-B276-2FD9455315D3}" srcOrd="0" destOrd="0" presId="urn:microsoft.com/office/officeart/2005/8/layout/list1"/>
    <dgm:cxn modelId="{D9A92C09-BEDE-4CE3-9F6F-A337988041D1}" type="presOf" srcId="{4DA7C879-C5F6-4326-BF89-17DF0FD2E84E}" destId="{EC7D49A0-3FA0-4C4C-A7D2-926BEAD1D31E}" srcOrd="1" destOrd="0" presId="urn:microsoft.com/office/officeart/2005/8/layout/list1"/>
    <dgm:cxn modelId="{2509DEDC-ABD4-4785-96E1-2287C51C8FDA}" type="presOf" srcId="{0050D89C-9E6D-49F3-A232-D1E88D321A1C}" destId="{3A683815-B447-4096-995D-8B6F2B5B713A}" srcOrd="1" destOrd="0" presId="urn:microsoft.com/office/officeart/2005/8/layout/list1"/>
    <dgm:cxn modelId="{3E508405-39AE-457B-A6D3-BB2F3D13A877}" type="presParOf" srcId="{DDD7805B-BB52-4C1D-A7FE-4B9B58CB0915}" destId="{FF2B220D-BDEC-4BED-A6B7-B68E60921AC9}" srcOrd="0" destOrd="0" presId="urn:microsoft.com/office/officeart/2005/8/layout/list1"/>
    <dgm:cxn modelId="{A26A2153-D16C-4B19-B695-53EA18B4B711}" type="presParOf" srcId="{FF2B220D-BDEC-4BED-A6B7-B68E60921AC9}" destId="{6C7FD08F-66E5-4BE8-9A04-B83B69651715}" srcOrd="0" destOrd="0" presId="urn:microsoft.com/office/officeart/2005/8/layout/list1"/>
    <dgm:cxn modelId="{DF03A221-6D13-43C9-818C-5CE1D035598B}" type="presParOf" srcId="{FF2B220D-BDEC-4BED-A6B7-B68E60921AC9}" destId="{2547CA8F-77EE-4887-AAC0-F85D9E5D32E8}" srcOrd="1" destOrd="0" presId="urn:microsoft.com/office/officeart/2005/8/layout/list1"/>
    <dgm:cxn modelId="{28D07D9F-9487-4A11-8F5D-DAA8DD439AD1}" type="presParOf" srcId="{DDD7805B-BB52-4C1D-A7FE-4B9B58CB0915}" destId="{66CF878C-BFB6-4BC0-86D9-BCB8EC749C49}" srcOrd="1" destOrd="0" presId="urn:microsoft.com/office/officeart/2005/8/layout/list1"/>
    <dgm:cxn modelId="{A2CF32E5-469A-4433-9FB1-9693DD59CE6F}" type="presParOf" srcId="{DDD7805B-BB52-4C1D-A7FE-4B9B58CB0915}" destId="{2FF37799-36C2-4A61-BB78-48430266B237}" srcOrd="2" destOrd="0" presId="urn:microsoft.com/office/officeart/2005/8/layout/list1"/>
    <dgm:cxn modelId="{C3594FA1-6223-482E-BC5A-95EA9773B97E}" type="presParOf" srcId="{DDD7805B-BB52-4C1D-A7FE-4B9B58CB0915}" destId="{266131EF-B249-4A4B-8A64-AE089B25F160}" srcOrd="3" destOrd="0" presId="urn:microsoft.com/office/officeart/2005/8/layout/list1"/>
    <dgm:cxn modelId="{4DDB0238-767A-4068-992B-80742315C0B1}" type="presParOf" srcId="{DDD7805B-BB52-4C1D-A7FE-4B9B58CB0915}" destId="{262BAA80-3FBE-4AEF-88BB-31D0D7A6201D}" srcOrd="4" destOrd="0" presId="urn:microsoft.com/office/officeart/2005/8/layout/list1"/>
    <dgm:cxn modelId="{2E3E9CFD-02A7-49F3-8693-303AAE4679F6}" type="presParOf" srcId="{262BAA80-3FBE-4AEF-88BB-31D0D7A6201D}" destId="{2447A653-DE9B-4C15-B276-2FD9455315D3}" srcOrd="0" destOrd="0" presId="urn:microsoft.com/office/officeart/2005/8/layout/list1"/>
    <dgm:cxn modelId="{A7F113AA-B1AE-45BF-A797-64D558B9A18A}" type="presParOf" srcId="{262BAA80-3FBE-4AEF-88BB-31D0D7A6201D}" destId="{EC7D49A0-3FA0-4C4C-A7D2-926BEAD1D31E}" srcOrd="1" destOrd="0" presId="urn:microsoft.com/office/officeart/2005/8/layout/list1"/>
    <dgm:cxn modelId="{4670F6E1-2A3F-4C7E-93BB-7ECD4B654849}" type="presParOf" srcId="{DDD7805B-BB52-4C1D-A7FE-4B9B58CB0915}" destId="{A8F76422-8BD9-44A7-A871-36696E97620C}" srcOrd="5" destOrd="0" presId="urn:microsoft.com/office/officeart/2005/8/layout/list1"/>
    <dgm:cxn modelId="{58861072-14BA-4B33-8475-FD8E0028B671}" type="presParOf" srcId="{DDD7805B-BB52-4C1D-A7FE-4B9B58CB0915}" destId="{B330FD2E-4C29-4C7A-A60B-5D926505610A}" srcOrd="6" destOrd="0" presId="urn:microsoft.com/office/officeart/2005/8/layout/list1"/>
    <dgm:cxn modelId="{89B61119-4158-4222-A1A7-15C917CF1BB2}" type="presParOf" srcId="{DDD7805B-BB52-4C1D-A7FE-4B9B58CB0915}" destId="{236F4EF1-DF28-4A3A-A34F-385780A36675}" srcOrd="7" destOrd="0" presId="urn:microsoft.com/office/officeart/2005/8/layout/list1"/>
    <dgm:cxn modelId="{44F91EE4-1E9A-4893-A2D7-74C986290685}" type="presParOf" srcId="{DDD7805B-BB52-4C1D-A7FE-4B9B58CB0915}" destId="{7F2269CC-4510-457A-BC5B-200B5395380B}" srcOrd="8" destOrd="0" presId="urn:microsoft.com/office/officeart/2005/8/layout/list1"/>
    <dgm:cxn modelId="{515EC615-8C3F-4C5B-84E7-6103B5D2D30E}" type="presParOf" srcId="{7F2269CC-4510-457A-BC5B-200B5395380B}" destId="{72C844BE-19B3-443B-BDBF-160D943D6703}" srcOrd="0" destOrd="0" presId="urn:microsoft.com/office/officeart/2005/8/layout/list1"/>
    <dgm:cxn modelId="{6F514479-B48E-484B-90F1-A54B0AE39376}" type="presParOf" srcId="{7F2269CC-4510-457A-BC5B-200B5395380B}" destId="{3A683815-B447-4096-995D-8B6F2B5B713A}" srcOrd="1" destOrd="0" presId="urn:microsoft.com/office/officeart/2005/8/layout/list1"/>
    <dgm:cxn modelId="{8E55747C-00AD-4A72-9272-7B488EB17114}" type="presParOf" srcId="{DDD7805B-BB52-4C1D-A7FE-4B9B58CB0915}" destId="{C849F72F-B346-4B05-A642-BAFE5AE5C3EB}" srcOrd="9" destOrd="0" presId="urn:microsoft.com/office/officeart/2005/8/layout/list1"/>
    <dgm:cxn modelId="{595C5DF8-4CBA-4441-A653-DA8A06220BB3}" type="presParOf" srcId="{DDD7805B-BB52-4C1D-A7FE-4B9B58CB0915}" destId="{8C780739-EF25-4D9F-A05E-86808F6B95C5}" srcOrd="10" destOrd="0" presId="urn:microsoft.com/office/officeart/2005/8/layout/list1"/>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5E3A97D-E8A1-4BC0-821D-84AA5D0F1134}" type="doc">
      <dgm:prSet loTypeId="urn:microsoft.com/office/officeart/2005/8/layout/radial1" loCatId="cycle" qsTypeId="urn:microsoft.com/office/officeart/2005/8/quickstyle/simple1" qsCatId="simple" csTypeId="urn:microsoft.com/office/officeart/2005/8/colors/accent1_2" csCatId="accent1" phldr="1"/>
      <dgm:spPr/>
      <dgm:t>
        <a:bodyPr/>
        <a:lstStyle/>
        <a:p>
          <a:endParaRPr lang="zh-CN" altLang="en-US"/>
        </a:p>
      </dgm:t>
    </dgm:pt>
    <dgm:pt modelId="{D3EB3E9D-C7AF-4CE4-8088-1E1203FC86BB}">
      <dgm:prSet phldrT="[文本]">
        <dgm:style>
          <a:lnRef idx="3">
            <a:schemeClr val="lt1"/>
          </a:lnRef>
          <a:fillRef idx="1">
            <a:schemeClr val="accent1"/>
          </a:fillRef>
          <a:effectRef idx="1">
            <a:schemeClr val="accent1"/>
          </a:effectRef>
          <a:fontRef idx="minor">
            <a:schemeClr val="lt1"/>
          </a:fontRef>
        </dgm:style>
      </dgm:prSet>
      <dgm:spPr/>
      <dgm:t>
        <a:bodyPr/>
        <a:lstStyle/>
        <a:p>
          <a:r>
            <a:rPr lang="zh-CN" altLang="en-US" dirty="0" smtClean="0">
              <a:solidFill>
                <a:schemeClr val="bg1"/>
              </a:solidFill>
              <a:latin typeface="微软雅黑" pitchFamily="34" charset="-122"/>
              <a:ea typeface="微软雅黑" pitchFamily="34" charset="-122"/>
            </a:rPr>
            <a:t>产品线测试</a:t>
          </a:r>
          <a:endParaRPr lang="zh-CN" altLang="en-US" dirty="0">
            <a:solidFill>
              <a:schemeClr val="bg1"/>
            </a:solidFill>
            <a:latin typeface="微软雅黑" pitchFamily="34" charset="-122"/>
            <a:ea typeface="微软雅黑" pitchFamily="34" charset="-122"/>
          </a:endParaRPr>
        </a:p>
      </dgm:t>
    </dgm:pt>
    <dgm:pt modelId="{30FC865E-5774-4976-8B06-177707EAF53E}" type="parTrans" cxnId="{E85128AB-AD97-43C5-9116-ABF54F604DB1}">
      <dgm:prSet/>
      <dgm:spPr/>
      <dgm:t>
        <a:bodyPr/>
        <a:lstStyle/>
        <a:p>
          <a:endParaRPr lang="zh-CN" altLang="en-US">
            <a:solidFill>
              <a:schemeClr val="bg1"/>
            </a:solidFill>
            <a:latin typeface="微软雅黑" pitchFamily="34" charset="-122"/>
            <a:ea typeface="微软雅黑" pitchFamily="34" charset="-122"/>
          </a:endParaRPr>
        </a:p>
      </dgm:t>
    </dgm:pt>
    <dgm:pt modelId="{F3C4DFF5-4D27-4964-9448-09A661E13A5E}" type="sibTrans" cxnId="{E85128AB-AD97-43C5-9116-ABF54F604DB1}">
      <dgm:prSet/>
      <dgm:spPr/>
      <dgm:t>
        <a:bodyPr/>
        <a:lstStyle/>
        <a:p>
          <a:endParaRPr lang="zh-CN" altLang="en-US">
            <a:solidFill>
              <a:schemeClr val="bg1"/>
            </a:solidFill>
            <a:latin typeface="微软雅黑" pitchFamily="34" charset="-122"/>
            <a:ea typeface="微软雅黑" pitchFamily="34" charset="-122"/>
          </a:endParaRPr>
        </a:p>
      </dgm:t>
    </dgm:pt>
    <dgm:pt modelId="{68511402-E847-45F1-9AFA-E9AD8B46883E}">
      <dgm:prSet phldrT="[文本]">
        <dgm:style>
          <a:lnRef idx="3">
            <a:schemeClr val="lt1"/>
          </a:lnRef>
          <a:fillRef idx="1">
            <a:schemeClr val="accent1"/>
          </a:fillRef>
          <a:effectRef idx="1">
            <a:schemeClr val="accent1"/>
          </a:effectRef>
          <a:fontRef idx="minor">
            <a:schemeClr val="lt1"/>
          </a:fontRef>
        </dgm:style>
      </dgm:prSet>
      <dgm:spPr/>
      <dgm:t>
        <a:bodyPr/>
        <a:lstStyle/>
        <a:p>
          <a:r>
            <a:rPr lang="zh-CN" altLang="en-US" dirty="0" smtClean="0">
              <a:solidFill>
                <a:schemeClr val="bg1"/>
              </a:solidFill>
              <a:latin typeface="微软雅黑" pitchFamily="34" charset="-122"/>
              <a:ea typeface="微软雅黑" pitchFamily="34" charset="-122"/>
            </a:rPr>
            <a:t>工具开发</a:t>
          </a:r>
          <a:endParaRPr lang="zh-CN" altLang="en-US" dirty="0">
            <a:solidFill>
              <a:schemeClr val="bg1"/>
            </a:solidFill>
            <a:latin typeface="微软雅黑" pitchFamily="34" charset="-122"/>
            <a:ea typeface="微软雅黑" pitchFamily="34" charset="-122"/>
          </a:endParaRPr>
        </a:p>
      </dgm:t>
    </dgm:pt>
    <dgm:pt modelId="{9ABAA012-A913-4813-8B54-165A6303EE6A}" type="parTrans" cxnId="{33C9E500-F911-4B50-9799-1DBE82ACDB24}">
      <dgm:prSet/>
      <dgm:spPr/>
      <dgm:t>
        <a:bodyPr/>
        <a:lstStyle/>
        <a:p>
          <a:endParaRPr lang="zh-CN" altLang="en-US">
            <a:solidFill>
              <a:schemeClr val="bg1"/>
            </a:solidFill>
            <a:latin typeface="微软雅黑" pitchFamily="34" charset="-122"/>
            <a:ea typeface="微软雅黑" pitchFamily="34" charset="-122"/>
          </a:endParaRPr>
        </a:p>
      </dgm:t>
    </dgm:pt>
    <dgm:pt modelId="{05AA7D07-7A39-4706-9D3D-192D38125BD4}" type="sibTrans" cxnId="{33C9E500-F911-4B50-9799-1DBE82ACDB24}">
      <dgm:prSet/>
      <dgm:spPr/>
      <dgm:t>
        <a:bodyPr/>
        <a:lstStyle/>
        <a:p>
          <a:endParaRPr lang="zh-CN" altLang="en-US">
            <a:solidFill>
              <a:schemeClr val="bg1"/>
            </a:solidFill>
            <a:latin typeface="微软雅黑" pitchFamily="34" charset="-122"/>
            <a:ea typeface="微软雅黑" pitchFamily="34" charset="-122"/>
          </a:endParaRPr>
        </a:p>
      </dgm:t>
    </dgm:pt>
    <dgm:pt modelId="{AE554379-42D8-488A-9B27-59669774A2B1}">
      <dgm:prSet phldrT="[文本]">
        <dgm:style>
          <a:lnRef idx="3">
            <a:schemeClr val="lt1"/>
          </a:lnRef>
          <a:fillRef idx="1">
            <a:schemeClr val="accent1"/>
          </a:fillRef>
          <a:effectRef idx="1">
            <a:schemeClr val="accent1"/>
          </a:effectRef>
          <a:fontRef idx="minor">
            <a:schemeClr val="lt1"/>
          </a:fontRef>
        </dgm:style>
      </dgm:prSet>
      <dgm:spPr/>
      <dgm:t>
        <a:bodyPr/>
        <a:lstStyle/>
        <a:p>
          <a:r>
            <a:rPr lang="en-US" altLang="zh-CN" dirty="0" smtClean="0">
              <a:solidFill>
                <a:schemeClr val="bg1"/>
              </a:solidFill>
              <a:latin typeface="微软雅黑" pitchFamily="34" charset="-122"/>
              <a:ea typeface="微软雅黑" pitchFamily="34" charset="-122"/>
            </a:rPr>
            <a:t>SET</a:t>
          </a:r>
          <a:r>
            <a:rPr lang="zh-CN" altLang="en-US" dirty="0" smtClean="0">
              <a:solidFill>
                <a:schemeClr val="bg1"/>
              </a:solidFill>
              <a:latin typeface="微软雅黑" pitchFamily="34" charset="-122"/>
              <a:ea typeface="微软雅黑" pitchFamily="34" charset="-122"/>
            </a:rPr>
            <a:t>测试开发</a:t>
          </a:r>
          <a:endParaRPr lang="zh-CN" altLang="en-US" dirty="0">
            <a:solidFill>
              <a:schemeClr val="bg1"/>
            </a:solidFill>
            <a:latin typeface="微软雅黑" pitchFamily="34" charset="-122"/>
            <a:ea typeface="微软雅黑" pitchFamily="34" charset="-122"/>
          </a:endParaRPr>
        </a:p>
      </dgm:t>
    </dgm:pt>
    <dgm:pt modelId="{8297CC0D-1E55-4BB8-B386-17FD247487F1}" type="parTrans" cxnId="{E5F10560-815B-43AD-ADBB-5C57D4813252}">
      <dgm:prSet/>
      <dgm:spPr/>
      <dgm:t>
        <a:bodyPr/>
        <a:lstStyle/>
        <a:p>
          <a:endParaRPr lang="zh-CN" altLang="en-US">
            <a:solidFill>
              <a:schemeClr val="bg1"/>
            </a:solidFill>
            <a:latin typeface="微软雅黑" pitchFamily="34" charset="-122"/>
            <a:ea typeface="微软雅黑" pitchFamily="34" charset="-122"/>
          </a:endParaRPr>
        </a:p>
      </dgm:t>
    </dgm:pt>
    <dgm:pt modelId="{C2799CE9-073E-4046-80EA-CE674DCE1431}" type="sibTrans" cxnId="{E5F10560-815B-43AD-ADBB-5C57D4813252}">
      <dgm:prSet/>
      <dgm:spPr/>
      <dgm:t>
        <a:bodyPr/>
        <a:lstStyle/>
        <a:p>
          <a:endParaRPr lang="zh-CN" altLang="en-US">
            <a:solidFill>
              <a:schemeClr val="bg1"/>
            </a:solidFill>
            <a:latin typeface="微软雅黑" pitchFamily="34" charset="-122"/>
            <a:ea typeface="微软雅黑" pitchFamily="34" charset="-122"/>
          </a:endParaRPr>
        </a:p>
      </dgm:t>
    </dgm:pt>
    <dgm:pt modelId="{872CAE46-D35B-464C-8416-7E1A82976BF4}">
      <dgm:prSet phldrT="[文本]">
        <dgm:style>
          <a:lnRef idx="3">
            <a:schemeClr val="lt1"/>
          </a:lnRef>
          <a:fillRef idx="1">
            <a:schemeClr val="accent1"/>
          </a:fillRef>
          <a:effectRef idx="1">
            <a:schemeClr val="accent1"/>
          </a:effectRef>
          <a:fontRef idx="minor">
            <a:schemeClr val="lt1"/>
          </a:fontRef>
        </dgm:style>
      </dgm:prSet>
      <dgm:spPr/>
      <dgm:t>
        <a:bodyPr/>
        <a:lstStyle/>
        <a:p>
          <a:r>
            <a:rPr lang="zh-CN" altLang="en-US" dirty="0" smtClean="0">
              <a:solidFill>
                <a:schemeClr val="bg1"/>
              </a:solidFill>
              <a:latin typeface="微软雅黑" pitchFamily="34" charset="-122"/>
              <a:ea typeface="微软雅黑" pitchFamily="34" charset="-122"/>
            </a:rPr>
            <a:t>专项测试</a:t>
          </a:r>
          <a:endParaRPr lang="zh-CN" altLang="en-US" dirty="0">
            <a:solidFill>
              <a:schemeClr val="bg1"/>
            </a:solidFill>
            <a:latin typeface="微软雅黑" pitchFamily="34" charset="-122"/>
            <a:ea typeface="微软雅黑" pitchFamily="34" charset="-122"/>
          </a:endParaRPr>
        </a:p>
      </dgm:t>
    </dgm:pt>
    <dgm:pt modelId="{F754347D-8205-4FA0-8BDF-253C8949863F}" type="parTrans" cxnId="{E97A1DD2-3134-4609-BE4A-942599D4305F}">
      <dgm:prSet/>
      <dgm:spPr/>
      <dgm:t>
        <a:bodyPr/>
        <a:lstStyle/>
        <a:p>
          <a:endParaRPr lang="zh-CN" altLang="en-US">
            <a:solidFill>
              <a:schemeClr val="bg1"/>
            </a:solidFill>
            <a:latin typeface="微软雅黑" pitchFamily="34" charset="-122"/>
            <a:ea typeface="微软雅黑" pitchFamily="34" charset="-122"/>
          </a:endParaRPr>
        </a:p>
      </dgm:t>
    </dgm:pt>
    <dgm:pt modelId="{CA947AB6-20F8-4AAD-B624-37E9FB9422E7}" type="sibTrans" cxnId="{E97A1DD2-3134-4609-BE4A-942599D4305F}">
      <dgm:prSet/>
      <dgm:spPr/>
      <dgm:t>
        <a:bodyPr/>
        <a:lstStyle/>
        <a:p>
          <a:endParaRPr lang="zh-CN" altLang="en-US">
            <a:solidFill>
              <a:schemeClr val="bg1"/>
            </a:solidFill>
            <a:latin typeface="微软雅黑" pitchFamily="34" charset="-122"/>
            <a:ea typeface="微软雅黑" pitchFamily="34" charset="-122"/>
          </a:endParaRPr>
        </a:p>
      </dgm:t>
    </dgm:pt>
    <dgm:pt modelId="{67458E21-699F-4CEA-9E6C-92FD0EDCAFCB}">
      <dgm:prSet phldrT="[文本]">
        <dgm:style>
          <a:lnRef idx="3">
            <a:schemeClr val="lt1"/>
          </a:lnRef>
          <a:fillRef idx="1">
            <a:schemeClr val="accent1"/>
          </a:fillRef>
          <a:effectRef idx="1">
            <a:schemeClr val="accent1"/>
          </a:effectRef>
          <a:fontRef idx="minor">
            <a:schemeClr val="lt1"/>
          </a:fontRef>
        </dgm:style>
      </dgm:prSet>
      <dgm:spPr/>
      <dgm:t>
        <a:bodyPr/>
        <a:lstStyle/>
        <a:p>
          <a:r>
            <a:rPr lang="zh-CN" altLang="en-US" dirty="0" smtClean="0">
              <a:solidFill>
                <a:schemeClr val="bg1"/>
              </a:solidFill>
              <a:latin typeface="微软雅黑" pitchFamily="34" charset="-122"/>
              <a:ea typeface="微软雅黑" pitchFamily="34" charset="-122"/>
            </a:rPr>
            <a:t>解决方案测试</a:t>
          </a:r>
          <a:endParaRPr lang="zh-CN" altLang="en-US" dirty="0">
            <a:solidFill>
              <a:schemeClr val="bg1"/>
            </a:solidFill>
            <a:latin typeface="微软雅黑" pitchFamily="34" charset="-122"/>
            <a:ea typeface="微软雅黑" pitchFamily="34" charset="-122"/>
          </a:endParaRPr>
        </a:p>
      </dgm:t>
    </dgm:pt>
    <dgm:pt modelId="{12D3103F-5A0B-4D56-BE24-5A6746577CC4}" type="parTrans" cxnId="{D5B75356-5819-4180-B9E6-F41425BD3D56}">
      <dgm:prSet/>
      <dgm:spPr/>
      <dgm:t>
        <a:bodyPr/>
        <a:lstStyle/>
        <a:p>
          <a:endParaRPr lang="zh-CN" altLang="en-US">
            <a:solidFill>
              <a:schemeClr val="bg1"/>
            </a:solidFill>
            <a:latin typeface="微软雅黑" pitchFamily="34" charset="-122"/>
            <a:ea typeface="微软雅黑" pitchFamily="34" charset="-122"/>
          </a:endParaRPr>
        </a:p>
      </dgm:t>
    </dgm:pt>
    <dgm:pt modelId="{631760A0-A835-4CCB-B512-79567E12D83E}" type="sibTrans" cxnId="{D5B75356-5819-4180-B9E6-F41425BD3D56}">
      <dgm:prSet/>
      <dgm:spPr/>
      <dgm:t>
        <a:bodyPr/>
        <a:lstStyle/>
        <a:p>
          <a:endParaRPr lang="zh-CN" altLang="en-US">
            <a:solidFill>
              <a:schemeClr val="bg1"/>
            </a:solidFill>
            <a:latin typeface="微软雅黑" pitchFamily="34" charset="-122"/>
            <a:ea typeface="微软雅黑" pitchFamily="34" charset="-122"/>
          </a:endParaRPr>
        </a:p>
      </dgm:t>
    </dgm:pt>
    <dgm:pt modelId="{284F4E93-EF78-4B3C-8DD0-46D13435D021}">
      <dgm:prSet phldrT="[文本]">
        <dgm:style>
          <a:lnRef idx="3">
            <a:schemeClr val="lt1"/>
          </a:lnRef>
          <a:fillRef idx="1">
            <a:schemeClr val="accent1"/>
          </a:fillRef>
          <a:effectRef idx="1">
            <a:schemeClr val="accent1"/>
          </a:effectRef>
          <a:fontRef idx="minor">
            <a:schemeClr val="lt1"/>
          </a:fontRef>
        </dgm:style>
      </dgm:prSet>
      <dgm:spPr/>
      <dgm:t>
        <a:bodyPr/>
        <a:lstStyle/>
        <a:p>
          <a:r>
            <a:rPr lang="en-US" altLang="zh-CN" dirty="0" smtClean="0">
              <a:solidFill>
                <a:schemeClr val="bg1"/>
              </a:solidFill>
              <a:latin typeface="微软雅黑" pitchFamily="34" charset="-122"/>
              <a:ea typeface="微软雅黑" pitchFamily="34" charset="-122"/>
            </a:rPr>
            <a:t>PMO</a:t>
          </a:r>
          <a:endParaRPr lang="zh-CN" altLang="en-US" dirty="0">
            <a:solidFill>
              <a:schemeClr val="bg1"/>
            </a:solidFill>
            <a:latin typeface="微软雅黑" pitchFamily="34" charset="-122"/>
            <a:ea typeface="微软雅黑" pitchFamily="34" charset="-122"/>
          </a:endParaRPr>
        </a:p>
      </dgm:t>
    </dgm:pt>
    <dgm:pt modelId="{B803C65E-C922-4266-B5AC-9A4AF7624371}" type="parTrans" cxnId="{B065C005-4AF4-4407-BAAE-B3B4A793D1BF}">
      <dgm:prSet/>
      <dgm:spPr/>
      <dgm:t>
        <a:bodyPr/>
        <a:lstStyle/>
        <a:p>
          <a:endParaRPr lang="zh-CN" altLang="en-US">
            <a:solidFill>
              <a:schemeClr val="bg1"/>
            </a:solidFill>
            <a:latin typeface="微软雅黑" pitchFamily="34" charset="-122"/>
            <a:ea typeface="微软雅黑" pitchFamily="34" charset="-122"/>
          </a:endParaRPr>
        </a:p>
      </dgm:t>
    </dgm:pt>
    <dgm:pt modelId="{E9702224-3DD5-4AE3-BA79-B720604D2919}" type="sibTrans" cxnId="{B065C005-4AF4-4407-BAAE-B3B4A793D1BF}">
      <dgm:prSet/>
      <dgm:spPr/>
      <dgm:t>
        <a:bodyPr/>
        <a:lstStyle/>
        <a:p>
          <a:endParaRPr lang="zh-CN" altLang="en-US">
            <a:solidFill>
              <a:schemeClr val="bg1"/>
            </a:solidFill>
            <a:latin typeface="微软雅黑" pitchFamily="34" charset="-122"/>
            <a:ea typeface="微软雅黑" pitchFamily="34" charset="-122"/>
          </a:endParaRPr>
        </a:p>
      </dgm:t>
    </dgm:pt>
    <dgm:pt modelId="{4A71FA0E-A39B-400F-B586-8F283B66C21E}">
      <dgm:prSet phldrT="[文本]">
        <dgm:style>
          <a:lnRef idx="3">
            <a:schemeClr val="lt1"/>
          </a:lnRef>
          <a:fillRef idx="1">
            <a:schemeClr val="accent1"/>
          </a:fillRef>
          <a:effectRef idx="1">
            <a:schemeClr val="accent1"/>
          </a:effectRef>
          <a:fontRef idx="minor">
            <a:schemeClr val="lt1"/>
          </a:fontRef>
        </dgm:style>
      </dgm:prSet>
      <dgm:spPr/>
      <dgm:t>
        <a:bodyPr/>
        <a:lstStyle/>
        <a:p>
          <a:r>
            <a:rPr lang="en-US" altLang="zh-CN" dirty="0" smtClean="0">
              <a:solidFill>
                <a:schemeClr val="bg1"/>
              </a:solidFill>
              <a:latin typeface="微软雅黑" pitchFamily="34" charset="-122"/>
              <a:ea typeface="微软雅黑" pitchFamily="34" charset="-122"/>
            </a:rPr>
            <a:t>TSE</a:t>
          </a:r>
          <a:r>
            <a:rPr lang="zh-CN" altLang="en-US" dirty="0" smtClean="0">
              <a:solidFill>
                <a:schemeClr val="bg1"/>
              </a:solidFill>
              <a:latin typeface="微软雅黑" pitchFamily="34" charset="-122"/>
              <a:ea typeface="微软雅黑" pitchFamily="34" charset="-122"/>
            </a:rPr>
            <a:t>测试架构</a:t>
          </a:r>
          <a:endParaRPr lang="zh-CN" altLang="en-US" dirty="0">
            <a:solidFill>
              <a:schemeClr val="bg1"/>
            </a:solidFill>
            <a:latin typeface="微软雅黑" pitchFamily="34" charset="-122"/>
            <a:ea typeface="微软雅黑" pitchFamily="34" charset="-122"/>
          </a:endParaRPr>
        </a:p>
      </dgm:t>
    </dgm:pt>
    <dgm:pt modelId="{2BEF9445-8652-4940-9C7E-CCC7095D2C9C}" type="parTrans" cxnId="{57DF2F1C-F2C0-4385-8285-50EB7F992C0E}">
      <dgm:prSet/>
      <dgm:spPr/>
      <dgm:t>
        <a:bodyPr/>
        <a:lstStyle/>
        <a:p>
          <a:endParaRPr lang="zh-CN" altLang="en-US">
            <a:solidFill>
              <a:schemeClr val="bg1"/>
            </a:solidFill>
          </a:endParaRPr>
        </a:p>
      </dgm:t>
    </dgm:pt>
    <dgm:pt modelId="{E312D91E-75F6-4A50-AE20-984F27E7B074}" type="sibTrans" cxnId="{57DF2F1C-F2C0-4385-8285-50EB7F992C0E}">
      <dgm:prSet/>
      <dgm:spPr/>
      <dgm:t>
        <a:bodyPr/>
        <a:lstStyle/>
        <a:p>
          <a:endParaRPr lang="zh-CN" altLang="en-US">
            <a:solidFill>
              <a:schemeClr val="bg1"/>
            </a:solidFill>
          </a:endParaRPr>
        </a:p>
      </dgm:t>
    </dgm:pt>
    <dgm:pt modelId="{915E632B-2014-469F-8AFF-35EFFABDEF09}">
      <dgm:prSet phldrT="[文本]">
        <dgm:style>
          <a:lnRef idx="3">
            <a:schemeClr val="lt1"/>
          </a:lnRef>
          <a:fillRef idx="1">
            <a:schemeClr val="accent1"/>
          </a:fillRef>
          <a:effectRef idx="1">
            <a:schemeClr val="accent1"/>
          </a:effectRef>
          <a:fontRef idx="minor">
            <a:schemeClr val="lt1"/>
          </a:fontRef>
        </dgm:style>
      </dgm:prSet>
      <dgm:spPr/>
      <dgm:t>
        <a:bodyPr/>
        <a:lstStyle/>
        <a:p>
          <a:r>
            <a:rPr lang="zh-CN" altLang="en-US" dirty="0" smtClean="0">
              <a:solidFill>
                <a:schemeClr val="bg1"/>
              </a:solidFill>
              <a:latin typeface="微软雅黑" pitchFamily="34" charset="-122"/>
              <a:ea typeface="微软雅黑" pitchFamily="34" charset="-122"/>
            </a:rPr>
            <a:t>安全团队</a:t>
          </a:r>
          <a:endParaRPr lang="zh-CN" altLang="en-US" dirty="0">
            <a:solidFill>
              <a:schemeClr val="bg1"/>
            </a:solidFill>
            <a:latin typeface="微软雅黑" pitchFamily="34" charset="-122"/>
            <a:ea typeface="微软雅黑" pitchFamily="34" charset="-122"/>
          </a:endParaRPr>
        </a:p>
      </dgm:t>
    </dgm:pt>
    <dgm:pt modelId="{751B96C6-E7D3-40BB-9DEC-C32A506C20C2}" type="sibTrans" cxnId="{4E3F6DB7-511A-41BA-AA66-749E65C66017}">
      <dgm:prSet/>
      <dgm:spPr/>
      <dgm:t>
        <a:bodyPr/>
        <a:lstStyle/>
        <a:p>
          <a:endParaRPr lang="zh-CN" altLang="en-US">
            <a:solidFill>
              <a:schemeClr val="bg1"/>
            </a:solidFill>
          </a:endParaRPr>
        </a:p>
      </dgm:t>
    </dgm:pt>
    <dgm:pt modelId="{D6EB8A9B-831E-4A94-9230-B20E9882F628}" type="parTrans" cxnId="{4E3F6DB7-511A-41BA-AA66-749E65C66017}">
      <dgm:prSet/>
      <dgm:spPr/>
      <dgm:t>
        <a:bodyPr/>
        <a:lstStyle/>
        <a:p>
          <a:endParaRPr lang="zh-CN" altLang="en-US">
            <a:solidFill>
              <a:schemeClr val="bg1"/>
            </a:solidFill>
          </a:endParaRPr>
        </a:p>
      </dgm:t>
    </dgm:pt>
    <dgm:pt modelId="{C62C11DD-99B9-4ECE-B071-A06B4AA24527}" type="pres">
      <dgm:prSet presAssocID="{85E3A97D-E8A1-4BC0-821D-84AA5D0F1134}" presName="cycle" presStyleCnt="0">
        <dgm:presLayoutVars>
          <dgm:chMax val="1"/>
          <dgm:dir/>
          <dgm:animLvl val="ctr"/>
          <dgm:resizeHandles val="exact"/>
        </dgm:presLayoutVars>
      </dgm:prSet>
      <dgm:spPr/>
      <dgm:t>
        <a:bodyPr/>
        <a:lstStyle/>
        <a:p>
          <a:endParaRPr lang="zh-CN" altLang="en-US"/>
        </a:p>
      </dgm:t>
    </dgm:pt>
    <dgm:pt modelId="{7F9D17CB-BC03-47FA-928D-DAE88F9A6BD3}" type="pres">
      <dgm:prSet presAssocID="{D3EB3E9D-C7AF-4CE4-8088-1E1203FC86BB}" presName="centerShape" presStyleLbl="node0" presStyleIdx="0" presStyleCnt="1"/>
      <dgm:spPr/>
      <dgm:t>
        <a:bodyPr/>
        <a:lstStyle/>
        <a:p>
          <a:endParaRPr lang="zh-CN" altLang="en-US"/>
        </a:p>
      </dgm:t>
    </dgm:pt>
    <dgm:pt modelId="{2E734B92-97A3-44CC-961D-E61692FCF0A5}" type="pres">
      <dgm:prSet presAssocID="{9ABAA012-A913-4813-8B54-165A6303EE6A}" presName="Name9" presStyleLbl="parChTrans1D2" presStyleIdx="0" presStyleCnt="7"/>
      <dgm:spPr/>
      <dgm:t>
        <a:bodyPr/>
        <a:lstStyle/>
        <a:p>
          <a:endParaRPr lang="zh-CN" altLang="en-US"/>
        </a:p>
      </dgm:t>
    </dgm:pt>
    <dgm:pt modelId="{724B3E14-B170-4D32-9542-896D23655117}" type="pres">
      <dgm:prSet presAssocID="{9ABAA012-A913-4813-8B54-165A6303EE6A}" presName="connTx" presStyleLbl="parChTrans1D2" presStyleIdx="0" presStyleCnt="7"/>
      <dgm:spPr/>
      <dgm:t>
        <a:bodyPr/>
        <a:lstStyle/>
        <a:p>
          <a:endParaRPr lang="zh-CN" altLang="en-US"/>
        </a:p>
      </dgm:t>
    </dgm:pt>
    <dgm:pt modelId="{A6C8130A-6B4B-4D24-87C8-45D79B023E84}" type="pres">
      <dgm:prSet presAssocID="{68511402-E847-45F1-9AFA-E9AD8B46883E}" presName="node" presStyleLbl="node1" presStyleIdx="0" presStyleCnt="7">
        <dgm:presLayoutVars>
          <dgm:bulletEnabled val="1"/>
        </dgm:presLayoutVars>
      </dgm:prSet>
      <dgm:spPr/>
      <dgm:t>
        <a:bodyPr/>
        <a:lstStyle/>
        <a:p>
          <a:endParaRPr lang="zh-CN" altLang="en-US"/>
        </a:p>
      </dgm:t>
    </dgm:pt>
    <dgm:pt modelId="{8C33926C-D37E-4BDA-A352-28AFF261690C}" type="pres">
      <dgm:prSet presAssocID="{8297CC0D-1E55-4BB8-B386-17FD247487F1}" presName="Name9" presStyleLbl="parChTrans1D2" presStyleIdx="1" presStyleCnt="7"/>
      <dgm:spPr/>
      <dgm:t>
        <a:bodyPr/>
        <a:lstStyle/>
        <a:p>
          <a:endParaRPr lang="zh-CN" altLang="en-US"/>
        </a:p>
      </dgm:t>
    </dgm:pt>
    <dgm:pt modelId="{75B8EA2C-9B0A-44C5-A14A-4BCA6C63E3EB}" type="pres">
      <dgm:prSet presAssocID="{8297CC0D-1E55-4BB8-B386-17FD247487F1}" presName="connTx" presStyleLbl="parChTrans1D2" presStyleIdx="1" presStyleCnt="7"/>
      <dgm:spPr/>
      <dgm:t>
        <a:bodyPr/>
        <a:lstStyle/>
        <a:p>
          <a:endParaRPr lang="zh-CN" altLang="en-US"/>
        </a:p>
      </dgm:t>
    </dgm:pt>
    <dgm:pt modelId="{0E1EDDA3-9642-431A-9F5F-6412F4B496AD}" type="pres">
      <dgm:prSet presAssocID="{AE554379-42D8-488A-9B27-59669774A2B1}" presName="node" presStyleLbl="node1" presStyleIdx="1" presStyleCnt="7" custRadScaleRad="97614" custRadScaleInc="-10051">
        <dgm:presLayoutVars>
          <dgm:bulletEnabled val="1"/>
        </dgm:presLayoutVars>
      </dgm:prSet>
      <dgm:spPr/>
      <dgm:t>
        <a:bodyPr/>
        <a:lstStyle/>
        <a:p>
          <a:endParaRPr lang="zh-CN" altLang="en-US"/>
        </a:p>
      </dgm:t>
    </dgm:pt>
    <dgm:pt modelId="{29925524-21E9-4745-9166-6FF6150060B2}" type="pres">
      <dgm:prSet presAssocID="{F754347D-8205-4FA0-8BDF-253C8949863F}" presName="Name9" presStyleLbl="parChTrans1D2" presStyleIdx="2" presStyleCnt="7"/>
      <dgm:spPr/>
      <dgm:t>
        <a:bodyPr/>
        <a:lstStyle/>
        <a:p>
          <a:endParaRPr lang="zh-CN" altLang="en-US"/>
        </a:p>
      </dgm:t>
    </dgm:pt>
    <dgm:pt modelId="{A546FEAC-CE07-419F-A93A-8113A1B2B9FD}" type="pres">
      <dgm:prSet presAssocID="{F754347D-8205-4FA0-8BDF-253C8949863F}" presName="connTx" presStyleLbl="parChTrans1D2" presStyleIdx="2" presStyleCnt="7"/>
      <dgm:spPr/>
      <dgm:t>
        <a:bodyPr/>
        <a:lstStyle/>
        <a:p>
          <a:endParaRPr lang="zh-CN" altLang="en-US"/>
        </a:p>
      </dgm:t>
    </dgm:pt>
    <dgm:pt modelId="{EA01A43A-48AD-4300-A183-77566F6AC9DE}" type="pres">
      <dgm:prSet presAssocID="{872CAE46-D35B-464C-8416-7E1A82976BF4}" presName="node" presStyleLbl="node1" presStyleIdx="2" presStyleCnt="7">
        <dgm:presLayoutVars>
          <dgm:bulletEnabled val="1"/>
        </dgm:presLayoutVars>
      </dgm:prSet>
      <dgm:spPr/>
      <dgm:t>
        <a:bodyPr/>
        <a:lstStyle/>
        <a:p>
          <a:endParaRPr lang="zh-CN" altLang="en-US"/>
        </a:p>
      </dgm:t>
    </dgm:pt>
    <dgm:pt modelId="{D39DAB63-5BB3-4838-A93A-8EF3042D71AD}" type="pres">
      <dgm:prSet presAssocID="{12D3103F-5A0B-4D56-BE24-5A6746577CC4}" presName="Name9" presStyleLbl="parChTrans1D2" presStyleIdx="3" presStyleCnt="7"/>
      <dgm:spPr/>
      <dgm:t>
        <a:bodyPr/>
        <a:lstStyle/>
        <a:p>
          <a:endParaRPr lang="zh-CN" altLang="en-US"/>
        </a:p>
      </dgm:t>
    </dgm:pt>
    <dgm:pt modelId="{F5C82576-3A78-485E-ADBD-A1CFCA4D5B7E}" type="pres">
      <dgm:prSet presAssocID="{12D3103F-5A0B-4D56-BE24-5A6746577CC4}" presName="connTx" presStyleLbl="parChTrans1D2" presStyleIdx="3" presStyleCnt="7"/>
      <dgm:spPr/>
      <dgm:t>
        <a:bodyPr/>
        <a:lstStyle/>
        <a:p>
          <a:endParaRPr lang="zh-CN" altLang="en-US"/>
        </a:p>
      </dgm:t>
    </dgm:pt>
    <dgm:pt modelId="{D1171657-9B94-4F2C-B149-72443C53B421}" type="pres">
      <dgm:prSet presAssocID="{67458E21-699F-4CEA-9E6C-92FD0EDCAFCB}" presName="node" presStyleLbl="node1" presStyleIdx="3" presStyleCnt="7">
        <dgm:presLayoutVars>
          <dgm:bulletEnabled val="1"/>
        </dgm:presLayoutVars>
      </dgm:prSet>
      <dgm:spPr/>
      <dgm:t>
        <a:bodyPr/>
        <a:lstStyle/>
        <a:p>
          <a:endParaRPr lang="zh-CN" altLang="en-US"/>
        </a:p>
      </dgm:t>
    </dgm:pt>
    <dgm:pt modelId="{E84BB647-755A-48C3-A81A-0368F06B0696}" type="pres">
      <dgm:prSet presAssocID="{D6EB8A9B-831E-4A94-9230-B20E9882F628}" presName="Name9" presStyleLbl="parChTrans1D2" presStyleIdx="4" presStyleCnt="7"/>
      <dgm:spPr/>
      <dgm:t>
        <a:bodyPr/>
        <a:lstStyle/>
        <a:p>
          <a:endParaRPr lang="zh-CN" altLang="en-US"/>
        </a:p>
      </dgm:t>
    </dgm:pt>
    <dgm:pt modelId="{887139D3-320C-4854-986C-DD223A81BFF2}" type="pres">
      <dgm:prSet presAssocID="{D6EB8A9B-831E-4A94-9230-B20E9882F628}" presName="connTx" presStyleLbl="parChTrans1D2" presStyleIdx="4" presStyleCnt="7"/>
      <dgm:spPr/>
      <dgm:t>
        <a:bodyPr/>
        <a:lstStyle/>
        <a:p>
          <a:endParaRPr lang="zh-CN" altLang="en-US"/>
        </a:p>
      </dgm:t>
    </dgm:pt>
    <dgm:pt modelId="{F1885A89-46B7-4D81-AD17-483B04E226F7}" type="pres">
      <dgm:prSet presAssocID="{915E632B-2014-469F-8AFF-35EFFABDEF09}" presName="node" presStyleLbl="node1" presStyleIdx="4" presStyleCnt="7">
        <dgm:presLayoutVars>
          <dgm:bulletEnabled val="1"/>
        </dgm:presLayoutVars>
      </dgm:prSet>
      <dgm:spPr/>
      <dgm:t>
        <a:bodyPr/>
        <a:lstStyle/>
        <a:p>
          <a:endParaRPr lang="zh-CN" altLang="en-US"/>
        </a:p>
      </dgm:t>
    </dgm:pt>
    <dgm:pt modelId="{576F29EB-E17D-4DE3-9CD1-46D4F455D52A}" type="pres">
      <dgm:prSet presAssocID="{B803C65E-C922-4266-B5AC-9A4AF7624371}" presName="Name9" presStyleLbl="parChTrans1D2" presStyleIdx="5" presStyleCnt="7"/>
      <dgm:spPr/>
      <dgm:t>
        <a:bodyPr/>
        <a:lstStyle/>
        <a:p>
          <a:endParaRPr lang="zh-CN" altLang="en-US"/>
        </a:p>
      </dgm:t>
    </dgm:pt>
    <dgm:pt modelId="{C0FF7B4D-0C9C-44C4-B2AA-42F6E3B3AC5F}" type="pres">
      <dgm:prSet presAssocID="{B803C65E-C922-4266-B5AC-9A4AF7624371}" presName="connTx" presStyleLbl="parChTrans1D2" presStyleIdx="5" presStyleCnt="7"/>
      <dgm:spPr/>
      <dgm:t>
        <a:bodyPr/>
        <a:lstStyle/>
        <a:p>
          <a:endParaRPr lang="zh-CN" altLang="en-US"/>
        </a:p>
      </dgm:t>
    </dgm:pt>
    <dgm:pt modelId="{E88293C4-34BB-482C-BDC6-1E5AC1BDC429}" type="pres">
      <dgm:prSet presAssocID="{284F4E93-EF78-4B3C-8DD0-46D13435D021}" presName="node" presStyleLbl="node1" presStyleIdx="5" presStyleCnt="7">
        <dgm:presLayoutVars>
          <dgm:bulletEnabled val="1"/>
        </dgm:presLayoutVars>
      </dgm:prSet>
      <dgm:spPr/>
      <dgm:t>
        <a:bodyPr/>
        <a:lstStyle/>
        <a:p>
          <a:endParaRPr lang="zh-CN" altLang="en-US"/>
        </a:p>
      </dgm:t>
    </dgm:pt>
    <dgm:pt modelId="{A72611A4-7216-4110-86B6-DE5640340C6B}" type="pres">
      <dgm:prSet presAssocID="{2BEF9445-8652-4940-9C7E-CCC7095D2C9C}" presName="Name9" presStyleLbl="parChTrans1D2" presStyleIdx="6" presStyleCnt="7"/>
      <dgm:spPr/>
      <dgm:t>
        <a:bodyPr/>
        <a:lstStyle/>
        <a:p>
          <a:endParaRPr lang="zh-CN" altLang="en-US"/>
        </a:p>
      </dgm:t>
    </dgm:pt>
    <dgm:pt modelId="{63E54AAD-55D3-4337-9460-2BDFEDB695E1}" type="pres">
      <dgm:prSet presAssocID="{2BEF9445-8652-4940-9C7E-CCC7095D2C9C}" presName="connTx" presStyleLbl="parChTrans1D2" presStyleIdx="6" presStyleCnt="7"/>
      <dgm:spPr/>
      <dgm:t>
        <a:bodyPr/>
        <a:lstStyle/>
        <a:p>
          <a:endParaRPr lang="zh-CN" altLang="en-US"/>
        </a:p>
      </dgm:t>
    </dgm:pt>
    <dgm:pt modelId="{78B984BD-D222-44D0-AE37-43BA0FB4C781}" type="pres">
      <dgm:prSet presAssocID="{4A71FA0E-A39B-400F-B586-8F283B66C21E}" presName="node" presStyleLbl="node1" presStyleIdx="6" presStyleCnt="7">
        <dgm:presLayoutVars>
          <dgm:bulletEnabled val="1"/>
        </dgm:presLayoutVars>
      </dgm:prSet>
      <dgm:spPr/>
      <dgm:t>
        <a:bodyPr/>
        <a:lstStyle/>
        <a:p>
          <a:endParaRPr lang="zh-CN" altLang="en-US"/>
        </a:p>
      </dgm:t>
    </dgm:pt>
  </dgm:ptLst>
  <dgm:cxnLst>
    <dgm:cxn modelId="{A9296F81-42B8-4F82-B6F2-A09136C25603}" type="presOf" srcId="{B803C65E-C922-4266-B5AC-9A4AF7624371}" destId="{576F29EB-E17D-4DE3-9CD1-46D4F455D52A}" srcOrd="0" destOrd="0" presId="urn:microsoft.com/office/officeart/2005/8/layout/radial1"/>
    <dgm:cxn modelId="{E5F10560-815B-43AD-ADBB-5C57D4813252}" srcId="{D3EB3E9D-C7AF-4CE4-8088-1E1203FC86BB}" destId="{AE554379-42D8-488A-9B27-59669774A2B1}" srcOrd="1" destOrd="0" parTransId="{8297CC0D-1E55-4BB8-B386-17FD247487F1}" sibTransId="{C2799CE9-073E-4046-80EA-CE674DCE1431}"/>
    <dgm:cxn modelId="{EC1AF706-1B27-44F5-A7AD-FB1D3D7A1FCF}" type="presOf" srcId="{12D3103F-5A0B-4D56-BE24-5A6746577CC4}" destId="{D39DAB63-5BB3-4838-A93A-8EF3042D71AD}" srcOrd="0" destOrd="0" presId="urn:microsoft.com/office/officeart/2005/8/layout/radial1"/>
    <dgm:cxn modelId="{B4D53E85-3D9F-441F-866B-ACF8FCF7C9C0}" type="presOf" srcId="{B803C65E-C922-4266-B5AC-9A4AF7624371}" destId="{C0FF7B4D-0C9C-44C4-B2AA-42F6E3B3AC5F}" srcOrd="1" destOrd="0" presId="urn:microsoft.com/office/officeart/2005/8/layout/radial1"/>
    <dgm:cxn modelId="{6ABFE22B-7E65-4B1A-B6CB-7B0408F575A9}" type="presOf" srcId="{AE554379-42D8-488A-9B27-59669774A2B1}" destId="{0E1EDDA3-9642-431A-9F5F-6412F4B496AD}" srcOrd="0" destOrd="0" presId="urn:microsoft.com/office/officeart/2005/8/layout/radial1"/>
    <dgm:cxn modelId="{EBD001C1-8F70-4FD5-9E7D-82DD1F919A9B}" type="presOf" srcId="{872CAE46-D35B-464C-8416-7E1A82976BF4}" destId="{EA01A43A-48AD-4300-A183-77566F6AC9DE}" srcOrd="0" destOrd="0" presId="urn:microsoft.com/office/officeart/2005/8/layout/radial1"/>
    <dgm:cxn modelId="{E85128AB-AD97-43C5-9116-ABF54F604DB1}" srcId="{85E3A97D-E8A1-4BC0-821D-84AA5D0F1134}" destId="{D3EB3E9D-C7AF-4CE4-8088-1E1203FC86BB}" srcOrd="0" destOrd="0" parTransId="{30FC865E-5774-4976-8B06-177707EAF53E}" sibTransId="{F3C4DFF5-4D27-4964-9448-09A661E13A5E}"/>
    <dgm:cxn modelId="{0345CBA8-37EC-4E94-8882-6DD93135B88A}" type="presOf" srcId="{2BEF9445-8652-4940-9C7E-CCC7095D2C9C}" destId="{63E54AAD-55D3-4337-9460-2BDFEDB695E1}" srcOrd="1" destOrd="0" presId="urn:microsoft.com/office/officeart/2005/8/layout/radial1"/>
    <dgm:cxn modelId="{0DE75400-CE70-4434-A759-FA5676B5F82D}" type="presOf" srcId="{D3EB3E9D-C7AF-4CE4-8088-1E1203FC86BB}" destId="{7F9D17CB-BC03-47FA-928D-DAE88F9A6BD3}" srcOrd="0" destOrd="0" presId="urn:microsoft.com/office/officeart/2005/8/layout/radial1"/>
    <dgm:cxn modelId="{B065C005-4AF4-4407-BAAE-B3B4A793D1BF}" srcId="{D3EB3E9D-C7AF-4CE4-8088-1E1203FC86BB}" destId="{284F4E93-EF78-4B3C-8DD0-46D13435D021}" srcOrd="5" destOrd="0" parTransId="{B803C65E-C922-4266-B5AC-9A4AF7624371}" sibTransId="{E9702224-3DD5-4AE3-BA79-B720604D2919}"/>
    <dgm:cxn modelId="{2C6160B5-F70D-495E-9A1B-C1B6843985D4}" type="presOf" srcId="{67458E21-699F-4CEA-9E6C-92FD0EDCAFCB}" destId="{D1171657-9B94-4F2C-B149-72443C53B421}" srcOrd="0" destOrd="0" presId="urn:microsoft.com/office/officeart/2005/8/layout/radial1"/>
    <dgm:cxn modelId="{95229537-DBC0-433D-88ED-611FACC88A44}" type="presOf" srcId="{8297CC0D-1E55-4BB8-B386-17FD247487F1}" destId="{8C33926C-D37E-4BDA-A352-28AFF261690C}" srcOrd="0" destOrd="0" presId="urn:microsoft.com/office/officeart/2005/8/layout/radial1"/>
    <dgm:cxn modelId="{61F2A50D-8111-4107-9D2F-666F07766380}" type="presOf" srcId="{9ABAA012-A913-4813-8B54-165A6303EE6A}" destId="{724B3E14-B170-4D32-9542-896D23655117}" srcOrd="1" destOrd="0" presId="urn:microsoft.com/office/officeart/2005/8/layout/radial1"/>
    <dgm:cxn modelId="{634AB04D-AAE8-4BDA-9098-7AC3E1CD24A2}" type="presOf" srcId="{F754347D-8205-4FA0-8BDF-253C8949863F}" destId="{29925524-21E9-4745-9166-6FF6150060B2}" srcOrd="0" destOrd="0" presId="urn:microsoft.com/office/officeart/2005/8/layout/radial1"/>
    <dgm:cxn modelId="{4E3F6DB7-511A-41BA-AA66-749E65C66017}" srcId="{D3EB3E9D-C7AF-4CE4-8088-1E1203FC86BB}" destId="{915E632B-2014-469F-8AFF-35EFFABDEF09}" srcOrd="4" destOrd="0" parTransId="{D6EB8A9B-831E-4A94-9230-B20E9882F628}" sibTransId="{751B96C6-E7D3-40BB-9DEC-C32A506C20C2}"/>
    <dgm:cxn modelId="{28D2A119-7153-4BD9-BE72-5CA7E4F364FB}" type="presOf" srcId="{D6EB8A9B-831E-4A94-9230-B20E9882F628}" destId="{887139D3-320C-4854-986C-DD223A81BFF2}" srcOrd="1" destOrd="0" presId="urn:microsoft.com/office/officeart/2005/8/layout/radial1"/>
    <dgm:cxn modelId="{08AA02CF-9A39-495A-A8AD-0D82A4F55B77}" type="presOf" srcId="{F754347D-8205-4FA0-8BDF-253C8949863F}" destId="{A546FEAC-CE07-419F-A93A-8113A1B2B9FD}" srcOrd="1" destOrd="0" presId="urn:microsoft.com/office/officeart/2005/8/layout/radial1"/>
    <dgm:cxn modelId="{83D603B0-97A8-4A70-B791-408E4C79E523}" type="presOf" srcId="{68511402-E847-45F1-9AFA-E9AD8B46883E}" destId="{A6C8130A-6B4B-4D24-87C8-45D79B023E84}" srcOrd="0" destOrd="0" presId="urn:microsoft.com/office/officeart/2005/8/layout/radial1"/>
    <dgm:cxn modelId="{F7635BEC-A6D6-4134-9435-C60B6AD64E2D}" type="presOf" srcId="{2BEF9445-8652-4940-9C7E-CCC7095D2C9C}" destId="{A72611A4-7216-4110-86B6-DE5640340C6B}" srcOrd="0" destOrd="0" presId="urn:microsoft.com/office/officeart/2005/8/layout/radial1"/>
    <dgm:cxn modelId="{33C9E500-F911-4B50-9799-1DBE82ACDB24}" srcId="{D3EB3E9D-C7AF-4CE4-8088-1E1203FC86BB}" destId="{68511402-E847-45F1-9AFA-E9AD8B46883E}" srcOrd="0" destOrd="0" parTransId="{9ABAA012-A913-4813-8B54-165A6303EE6A}" sibTransId="{05AA7D07-7A39-4706-9D3D-192D38125BD4}"/>
    <dgm:cxn modelId="{34DEE066-984E-40DD-86DE-C9A82B0723D6}" type="presOf" srcId="{284F4E93-EF78-4B3C-8DD0-46D13435D021}" destId="{E88293C4-34BB-482C-BDC6-1E5AC1BDC429}" srcOrd="0" destOrd="0" presId="urn:microsoft.com/office/officeart/2005/8/layout/radial1"/>
    <dgm:cxn modelId="{D5B75356-5819-4180-B9E6-F41425BD3D56}" srcId="{D3EB3E9D-C7AF-4CE4-8088-1E1203FC86BB}" destId="{67458E21-699F-4CEA-9E6C-92FD0EDCAFCB}" srcOrd="3" destOrd="0" parTransId="{12D3103F-5A0B-4D56-BE24-5A6746577CC4}" sibTransId="{631760A0-A835-4CCB-B512-79567E12D83E}"/>
    <dgm:cxn modelId="{197A2E80-A3BC-4F42-B4F2-0548BA727BF4}" type="presOf" srcId="{D6EB8A9B-831E-4A94-9230-B20E9882F628}" destId="{E84BB647-755A-48C3-A81A-0368F06B0696}" srcOrd="0" destOrd="0" presId="urn:microsoft.com/office/officeart/2005/8/layout/radial1"/>
    <dgm:cxn modelId="{E97A1DD2-3134-4609-BE4A-942599D4305F}" srcId="{D3EB3E9D-C7AF-4CE4-8088-1E1203FC86BB}" destId="{872CAE46-D35B-464C-8416-7E1A82976BF4}" srcOrd="2" destOrd="0" parTransId="{F754347D-8205-4FA0-8BDF-253C8949863F}" sibTransId="{CA947AB6-20F8-4AAD-B624-37E9FB9422E7}"/>
    <dgm:cxn modelId="{085C5D2C-657E-416D-8D35-5A72628EC7BC}" type="presOf" srcId="{4A71FA0E-A39B-400F-B586-8F283B66C21E}" destId="{78B984BD-D222-44D0-AE37-43BA0FB4C781}" srcOrd="0" destOrd="0" presId="urn:microsoft.com/office/officeart/2005/8/layout/radial1"/>
    <dgm:cxn modelId="{2FF204A8-5575-4BCF-B57A-3191C1557140}" type="presOf" srcId="{85E3A97D-E8A1-4BC0-821D-84AA5D0F1134}" destId="{C62C11DD-99B9-4ECE-B071-A06B4AA24527}" srcOrd="0" destOrd="0" presId="urn:microsoft.com/office/officeart/2005/8/layout/radial1"/>
    <dgm:cxn modelId="{B5DC2CEA-9AC7-4EA1-8051-FA5A5594216C}" type="presOf" srcId="{9ABAA012-A913-4813-8B54-165A6303EE6A}" destId="{2E734B92-97A3-44CC-961D-E61692FCF0A5}" srcOrd="0" destOrd="0" presId="urn:microsoft.com/office/officeart/2005/8/layout/radial1"/>
    <dgm:cxn modelId="{57DF2F1C-F2C0-4385-8285-50EB7F992C0E}" srcId="{D3EB3E9D-C7AF-4CE4-8088-1E1203FC86BB}" destId="{4A71FA0E-A39B-400F-B586-8F283B66C21E}" srcOrd="6" destOrd="0" parTransId="{2BEF9445-8652-4940-9C7E-CCC7095D2C9C}" sibTransId="{E312D91E-75F6-4A50-AE20-984F27E7B074}"/>
    <dgm:cxn modelId="{B845E79B-FB32-49E0-911E-D6C8A0630FEB}" type="presOf" srcId="{8297CC0D-1E55-4BB8-B386-17FD247487F1}" destId="{75B8EA2C-9B0A-44C5-A14A-4BCA6C63E3EB}" srcOrd="1" destOrd="0" presId="urn:microsoft.com/office/officeart/2005/8/layout/radial1"/>
    <dgm:cxn modelId="{7C9B0AB9-1DF2-477E-B57A-685B66F1DB92}" type="presOf" srcId="{915E632B-2014-469F-8AFF-35EFFABDEF09}" destId="{F1885A89-46B7-4D81-AD17-483B04E226F7}" srcOrd="0" destOrd="0" presId="urn:microsoft.com/office/officeart/2005/8/layout/radial1"/>
    <dgm:cxn modelId="{0B15E51A-793A-45BC-9172-2B3F63D4329E}" type="presOf" srcId="{12D3103F-5A0B-4D56-BE24-5A6746577CC4}" destId="{F5C82576-3A78-485E-ADBD-A1CFCA4D5B7E}" srcOrd="1" destOrd="0" presId="urn:microsoft.com/office/officeart/2005/8/layout/radial1"/>
    <dgm:cxn modelId="{393E9375-07FF-4E84-9BCA-2A78B32E1083}" type="presParOf" srcId="{C62C11DD-99B9-4ECE-B071-A06B4AA24527}" destId="{7F9D17CB-BC03-47FA-928D-DAE88F9A6BD3}" srcOrd="0" destOrd="0" presId="urn:microsoft.com/office/officeart/2005/8/layout/radial1"/>
    <dgm:cxn modelId="{9C67ADF3-947D-46DF-887F-37E90C8D7F18}" type="presParOf" srcId="{C62C11DD-99B9-4ECE-B071-A06B4AA24527}" destId="{2E734B92-97A3-44CC-961D-E61692FCF0A5}" srcOrd="1" destOrd="0" presId="urn:microsoft.com/office/officeart/2005/8/layout/radial1"/>
    <dgm:cxn modelId="{C1DA893B-4A5D-4FA1-A987-1A412A08F133}" type="presParOf" srcId="{2E734B92-97A3-44CC-961D-E61692FCF0A5}" destId="{724B3E14-B170-4D32-9542-896D23655117}" srcOrd="0" destOrd="0" presId="urn:microsoft.com/office/officeart/2005/8/layout/radial1"/>
    <dgm:cxn modelId="{0166BEDF-FC6A-4A37-8ABF-B89B53CDD466}" type="presParOf" srcId="{C62C11DD-99B9-4ECE-B071-A06B4AA24527}" destId="{A6C8130A-6B4B-4D24-87C8-45D79B023E84}" srcOrd="2" destOrd="0" presId="urn:microsoft.com/office/officeart/2005/8/layout/radial1"/>
    <dgm:cxn modelId="{E9D13559-D2BE-4968-90AE-0F3FE485BA88}" type="presParOf" srcId="{C62C11DD-99B9-4ECE-B071-A06B4AA24527}" destId="{8C33926C-D37E-4BDA-A352-28AFF261690C}" srcOrd="3" destOrd="0" presId="urn:microsoft.com/office/officeart/2005/8/layout/radial1"/>
    <dgm:cxn modelId="{97708777-1E29-49A6-AE35-B26084182530}" type="presParOf" srcId="{8C33926C-D37E-4BDA-A352-28AFF261690C}" destId="{75B8EA2C-9B0A-44C5-A14A-4BCA6C63E3EB}" srcOrd="0" destOrd="0" presId="urn:microsoft.com/office/officeart/2005/8/layout/radial1"/>
    <dgm:cxn modelId="{FCC8A565-37F2-4D62-B3D8-FA8BF2DF8487}" type="presParOf" srcId="{C62C11DD-99B9-4ECE-B071-A06B4AA24527}" destId="{0E1EDDA3-9642-431A-9F5F-6412F4B496AD}" srcOrd="4" destOrd="0" presId="urn:microsoft.com/office/officeart/2005/8/layout/radial1"/>
    <dgm:cxn modelId="{12B3954D-8134-4FCA-9DBB-EC00B8BC8316}" type="presParOf" srcId="{C62C11DD-99B9-4ECE-B071-A06B4AA24527}" destId="{29925524-21E9-4745-9166-6FF6150060B2}" srcOrd="5" destOrd="0" presId="urn:microsoft.com/office/officeart/2005/8/layout/radial1"/>
    <dgm:cxn modelId="{07C26731-2FC6-48CE-A84F-EA0D54AC6EB6}" type="presParOf" srcId="{29925524-21E9-4745-9166-6FF6150060B2}" destId="{A546FEAC-CE07-419F-A93A-8113A1B2B9FD}" srcOrd="0" destOrd="0" presId="urn:microsoft.com/office/officeart/2005/8/layout/radial1"/>
    <dgm:cxn modelId="{2420AA25-094D-4C54-8863-080DA8B61D6C}" type="presParOf" srcId="{C62C11DD-99B9-4ECE-B071-A06B4AA24527}" destId="{EA01A43A-48AD-4300-A183-77566F6AC9DE}" srcOrd="6" destOrd="0" presId="urn:microsoft.com/office/officeart/2005/8/layout/radial1"/>
    <dgm:cxn modelId="{D38EAE84-9186-4442-BDB5-DD83BC271348}" type="presParOf" srcId="{C62C11DD-99B9-4ECE-B071-A06B4AA24527}" destId="{D39DAB63-5BB3-4838-A93A-8EF3042D71AD}" srcOrd="7" destOrd="0" presId="urn:microsoft.com/office/officeart/2005/8/layout/radial1"/>
    <dgm:cxn modelId="{39B152BB-F9CD-4366-B747-35A65764751C}" type="presParOf" srcId="{D39DAB63-5BB3-4838-A93A-8EF3042D71AD}" destId="{F5C82576-3A78-485E-ADBD-A1CFCA4D5B7E}" srcOrd="0" destOrd="0" presId="urn:microsoft.com/office/officeart/2005/8/layout/radial1"/>
    <dgm:cxn modelId="{4D881704-110A-4497-8D58-04EF54F217A7}" type="presParOf" srcId="{C62C11DD-99B9-4ECE-B071-A06B4AA24527}" destId="{D1171657-9B94-4F2C-B149-72443C53B421}" srcOrd="8" destOrd="0" presId="urn:microsoft.com/office/officeart/2005/8/layout/radial1"/>
    <dgm:cxn modelId="{99304DBE-72D0-46B9-8359-68D22002A4E2}" type="presParOf" srcId="{C62C11DD-99B9-4ECE-B071-A06B4AA24527}" destId="{E84BB647-755A-48C3-A81A-0368F06B0696}" srcOrd="9" destOrd="0" presId="urn:microsoft.com/office/officeart/2005/8/layout/radial1"/>
    <dgm:cxn modelId="{0928CED5-E7CF-4308-873C-DB7510AACE0C}" type="presParOf" srcId="{E84BB647-755A-48C3-A81A-0368F06B0696}" destId="{887139D3-320C-4854-986C-DD223A81BFF2}" srcOrd="0" destOrd="0" presId="urn:microsoft.com/office/officeart/2005/8/layout/radial1"/>
    <dgm:cxn modelId="{CF038438-ACAD-421B-A579-CEC2E6B4C63F}" type="presParOf" srcId="{C62C11DD-99B9-4ECE-B071-A06B4AA24527}" destId="{F1885A89-46B7-4D81-AD17-483B04E226F7}" srcOrd="10" destOrd="0" presId="urn:microsoft.com/office/officeart/2005/8/layout/radial1"/>
    <dgm:cxn modelId="{8D738077-0FB4-478F-AC3F-382351C672A5}" type="presParOf" srcId="{C62C11DD-99B9-4ECE-B071-A06B4AA24527}" destId="{576F29EB-E17D-4DE3-9CD1-46D4F455D52A}" srcOrd="11" destOrd="0" presId="urn:microsoft.com/office/officeart/2005/8/layout/radial1"/>
    <dgm:cxn modelId="{84370BB3-4DFF-441F-A419-D99E290B3AE3}" type="presParOf" srcId="{576F29EB-E17D-4DE3-9CD1-46D4F455D52A}" destId="{C0FF7B4D-0C9C-44C4-B2AA-42F6E3B3AC5F}" srcOrd="0" destOrd="0" presId="urn:microsoft.com/office/officeart/2005/8/layout/radial1"/>
    <dgm:cxn modelId="{19C8459D-A799-4B34-8FFF-4EEE13BE4B99}" type="presParOf" srcId="{C62C11DD-99B9-4ECE-B071-A06B4AA24527}" destId="{E88293C4-34BB-482C-BDC6-1E5AC1BDC429}" srcOrd="12" destOrd="0" presId="urn:microsoft.com/office/officeart/2005/8/layout/radial1"/>
    <dgm:cxn modelId="{77F02922-6B0A-4293-BF03-64CF708B3375}" type="presParOf" srcId="{C62C11DD-99B9-4ECE-B071-A06B4AA24527}" destId="{A72611A4-7216-4110-86B6-DE5640340C6B}" srcOrd="13" destOrd="0" presId="urn:microsoft.com/office/officeart/2005/8/layout/radial1"/>
    <dgm:cxn modelId="{6B188E41-2328-499A-948B-029A10B4D4EE}" type="presParOf" srcId="{A72611A4-7216-4110-86B6-DE5640340C6B}" destId="{63E54AAD-55D3-4337-9460-2BDFEDB695E1}" srcOrd="0" destOrd="0" presId="urn:microsoft.com/office/officeart/2005/8/layout/radial1"/>
    <dgm:cxn modelId="{C62F8FE0-E9B7-4E29-AEBB-09ABDA0089BA}" type="presParOf" srcId="{C62C11DD-99B9-4ECE-B071-A06B4AA24527}" destId="{78B984BD-D222-44D0-AE37-43BA0FB4C781}" srcOrd="14" destOrd="0" presId="urn:microsoft.com/office/officeart/2005/8/layout/radial1"/>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83AC179-26A4-4705-BCBF-CE1DA5DF5560}">
      <dsp:nvSpPr>
        <dsp:cNvPr id="0" name=""/>
        <dsp:cNvSpPr/>
      </dsp:nvSpPr>
      <dsp:spPr>
        <a:xfrm>
          <a:off x="0" y="160028"/>
          <a:ext cx="7681383" cy="4800864"/>
        </a:xfrm>
        <a:prstGeom prst="swooshArrow">
          <a:avLst>
            <a:gd name="adj1" fmla="val 25000"/>
            <a:gd name="adj2" fmla="val 25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D3D107-F4CC-4E84-8A02-3278FFB7EC58}">
      <dsp:nvSpPr>
        <dsp:cNvPr id="0" name=""/>
        <dsp:cNvSpPr/>
      </dsp:nvSpPr>
      <dsp:spPr>
        <a:xfrm>
          <a:off x="975535" y="3473585"/>
          <a:ext cx="199715" cy="199715"/>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2288D1-3BD8-404A-AF9B-9AA03A4091F3}">
      <dsp:nvSpPr>
        <dsp:cNvPr id="0" name=""/>
        <dsp:cNvSpPr/>
      </dsp:nvSpPr>
      <dsp:spPr>
        <a:xfrm>
          <a:off x="1075393" y="3573443"/>
          <a:ext cx="1789762" cy="13874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5825" tIns="0" rIns="0" bIns="0" numCol="1" spcCol="1270" anchor="t" anchorCtr="0">
          <a:noAutofit/>
        </a:bodyPr>
        <a:lstStyle/>
        <a:p>
          <a:pPr lvl="0" algn="l" defTabSz="889000">
            <a:lnSpc>
              <a:spcPct val="90000"/>
            </a:lnSpc>
            <a:spcBef>
              <a:spcPct val="0"/>
            </a:spcBef>
            <a:spcAft>
              <a:spcPct val="35000"/>
            </a:spcAft>
          </a:pPr>
          <a:r>
            <a:rPr lang="zh-CN" altLang="en-US" sz="2000" kern="1200" dirty="0" smtClean="0">
              <a:latin typeface="微软雅黑" pitchFamily="34" charset="-122"/>
              <a:ea typeface="微软雅黑" pitchFamily="34" charset="-122"/>
            </a:rPr>
            <a:t>发现缺陷</a:t>
          </a:r>
          <a:endParaRPr lang="zh-CN" altLang="en-US" sz="2000" kern="1200" dirty="0">
            <a:latin typeface="微软雅黑" pitchFamily="34" charset="-122"/>
            <a:ea typeface="微软雅黑" pitchFamily="34" charset="-122"/>
          </a:endParaRPr>
        </a:p>
      </dsp:txBody>
      <dsp:txXfrm>
        <a:off x="1075393" y="3573443"/>
        <a:ext cx="1789762" cy="1387449"/>
      </dsp:txXfrm>
    </dsp:sp>
    <dsp:sp modelId="{5DA173CE-E865-4012-BBFF-408F0BA27751}">
      <dsp:nvSpPr>
        <dsp:cNvPr id="0" name=""/>
        <dsp:cNvSpPr/>
      </dsp:nvSpPr>
      <dsp:spPr>
        <a:xfrm>
          <a:off x="2738413" y="2168710"/>
          <a:ext cx="361025" cy="361025"/>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7F6FC55-BE7E-4B22-BF53-BF5F836DEEDB}">
      <dsp:nvSpPr>
        <dsp:cNvPr id="0" name=""/>
        <dsp:cNvSpPr/>
      </dsp:nvSpPr>
      <dsp:spPr>
        <a:xfrm>
          <a:off x="2918925" y="2349222"/>
          <a:ext cx="1843531" cy="26116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1300" tIns="0" rIns="0" bIns="0" numCol="1" spcCol="1270" anchor="t" anchorCtr="0">
          <a:noAutofit/>
        </a:bodyPr>
        <a:lstStyle/>
        <a:p>
          <a:pPr lvl="0" algn="l" defTabSz="889000">
            <a:lnSpc>
              <a:spcPct val="90000"/>
            </a:lnSpc>
            <a:spcBef>
              <a:spcPct val="0"/>
            </a:spcBef>
            <a:spcAft>
              <a:spcPct val="35000"/>
            </a:spcAft>
          </a:pPr>
          <a:r>
            <a:rPr lang="zh-CN" altLang="en-US" sz="2000" kern="1200" dirty="0" smtClean="0">
              <a:latin typeface="微软雅黑" pitchFamily="34" charset="-122"/>
              <a:ea typeface="微软雅黑" pitchFamily="34" charset="-122"/>
            </a:rPr>
            <a:t>缺陷预防</a:t>
          </a:r>
          <a:endParaRPr lang="zh-CN" altLang="en-US" sz="2000" kern="1200" dirty="0">
            <a:latin typeface="微软雅黑" pitchFamily="34" charset="-122"/>
            <a:ea typeface="微软雅黑" pitchFamily="34" charset="-122"/>
          </a:endParaRPr>
        </a:p>
      </dsp:txBody>
      <dsp:txXfrm>
        <a:off x="2918925" y="2349222"/>
        <a:ext cx="1843531" cy="2611670"/>
      </dsp:txXfrm>
    </dsp:sp>
    <dsp:sp modelId="{E05E0496-A06C-4301-BF92-83381E731309}">
      <dsp:nvSpPr>
        <dsp:cNvPr id="0" name=""/>
        <dsp:cNvSpPr/>
      </dsp:nvSpPr>
      <dsp:spPr>
        <a:xfrm>
          <a:off x="4858474" y="1374647"/>
          <a:ext cx="499289" cy="499289"/>
        </a:xfrm>
        <a:prstGeom prst="ellipse">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66F55BA-870A-4A4A-A98F-76D353226323}">
      <dsp:nvSpPr>
        <dsp:cNvPr id="0" name=""/>
        <dsp:cNvSpPr/>
      </dsp:nvSpPr>
      <dsp:spPr>
        <a:xfrm>
          <a:off x="5108119" y="1624292"/>
          <a:ext cx="1843531" cy="33366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4563" tIns="0" rIns="0" bIns="0" numCol="1" spcCol="1270" anchor="t" anchorCtr="0">
          <a:noAutofit/>
        </a:bodyPr>
        <a:lstStyle/>
        <a:p>
          <a:pPr lvl="0" algn="l" defTabSz="889000">
            <a:lnSpc>
              <a:spcPct val="90000"/>
            </a:lnSpc>
            <a:spcBef>
              <a:spcPct val="0"/>
            </a:spcBef>
            <a:spcAft>
              <a:spcPct val="35000"/>
            </a:spcAft>
          </a:pPr>
          <a:r>
            <a:rPr lang="zh-CN" altLang="en-US" sz="2000" kern="1200" dirty="0" smtClean="0">
              <a:latin typeface="微软雅黑" pitchFamily="34" charset="-122"/>
              <a:ea typeface="微软雅黑" pitchFamily="34" charset="-122"/>
            </a:rPr>
            <a:t>产品成功</a:t>
          </a:r>
          <a:endParaRPr lang="zh-CN" altLang="en-US" sz="2000" kern="1200" dirty="0">
            <a:latin typeface="微软雅黑" pitchFamily="34" charset="-122"/>
            <a:ea typeface="微软雅黑" pitchFamily="34" charset="-122"/>
          </a:endParaRPr>
        </a:p>
      </dsp:txBody>
      <dsp:txXfrm>
        <a:off x="5108119" y="1624292"/>
        <a:ext cx="1843531" cy="3336600"/>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2FF37799-36C2-4A61-BB78-48430266B237}">
      <dsp:nvSpPr>
        <dsp:cNvPr id="0" name=""/>
        <dsp:cNvSpPr/>
      </dsp:nvSpPr>
      <dsp:spPr>
        <a:xfrm>
          <a:off x="0" y="599148"/>
          <a:ext cx="8286808" cy="982800"/>
        </a:xfrm>
        <a:prstGeom prst="rect">
          <a:avLst/>
        </a:prstGeom>
        <a:solidFill>
          <a:schemeClr val="lt1">
            <a:alpha val="90000"/>
            <a:hueOff val="0"/>
            <a:satOff val="0"/>
            <a:lumOff val="0"/>
            <a:alphaOff val="0"/>
          </a:schemeClr>
        </a:solidFill>
        <a:ln w="9525" cap="flat" cmpd="sng" algn="ctr">
          <a:solidFill>
            <a:schemeClr val="accent5">
              <a:hueOff val="0"/>
              <a:satOff val="0"/>
              <a:lumOff val="0"/>
              <a:alphaOff val="0"/>
            </a:schemeClr>
          </a:solidFill>
          <a:prstDash val="solid"/>
        </a:ln>
        <a:effectLst>
          <a:outerShdw blurRad="40000" dist="23000" dir="5400000" rotWithShape="0">
            <a:srgbClr val="000000">
              <a:alpha val="35000"/>
            </a:srgbClr>
          </a:outerShdw>
        </a:effectLst>
        <a:sp3d z="-152400" prstMaterial="plastic">
          <a:bevelT w="25400" h="25400"/>
          <a:bevelB w="25400" h="25400"/>
        </a:sp3d>
      </dsp:spPr>
      <dsp:style>
        <a:lnRef idx="1">
          <a:scrgbClr r="0" g="0" b="0"/>
        </a:lnRef>
        <a:fillRef idx="1">
          <a:scrgbClr r="0" g="0" b="0"/>
        </a:fillRef>
        <a:effectRef idx="2">
          <a:scrgbClr r="0" g="0" b="0"/>
        </a:effectRef>
        <a:fontRef idx="minor"/>
      </dsp:style>
    </dsp:sp>
    <dsp:sp modelId="{2547CA8F-77EE-4887-AAC0-F85D9E5D32E8}">
      <dsp:nvSpPr>
        <dsp:cNvPr id="0" name=""/>
        <dsp:cNvSpPr/>
      </dsp:nvSpPr>
      <dsp:spPr>
        <a:xfrm>
          <a:off x="414340" y="23508"/>
          <a:ext cx="5800765" cy="1151280"/>
        </a:xfrm>
        <a:prstGeom prst="roundRect">
          <a:avLst/>
        </a:prstGeom>
        <a:solidFill>
          <a:srgbClr val="92D050"/>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219255" tIns="0" rIns="219255" bIns="0" numCol="1" spcCol="1270" anchor="ctr" anchorCtr="0">
          <a:noAutofit/>
        </a:bodyPr>
        <a:lstStyle/>
        <a:p>
          <a:pPr lvl="0" algn="l" defTabSz="1066800">
            <a:lnSpc>
              <a:spcPct val="90000"/>
            </a:lnSpc>
            <a:spcBef>
              <a:spcPct val="0"/>
            </a:spcBef>
            <a:spcAft>
              <a:spcPct val="35000"/>
            </a:spcAft>
          </a:pPr>
          <a:r>
            <a:rPr lang="zh-CN" altLang="en-US" sz="2400" b="1" kern="1200" dirty="0" smtClean="0">
              <a:solidFill>
                <a:schemeClr val="bg1"/>
              </a:solidFill>
              <a:latin typeface="微软雅黑" pitchFamily="34" charset="-122"/>
              <a:ea typeface="微软雅黑" pitchFamily="34" charset="-122"/>
            </a:rPr>
            <a:t>愿景：成为测试行业领跑者</a:t>
          </a:r>
          <a:endParaRPr lang="zh-CN" altLang="en-US" sz="2400" b="1" kern="1200" dirty="0">
            <a:solidFill>
              <a:schemeClr val="bg1"/>
            </a:solidFill>
            <a:latin typeface="微软雅黑" pitchFamily="34" charset="-122"/>
            <a:ea typeface="微软雅黑" pitchFamily="34" charset="-122"/>
          </a:endParaRPr>
        </a:p>
      </dsp:txBody>
      <dsp:txXfrm>
        <a:off x="414340" y="23508"/>
        <a:ext cx="5800765" cy="1151280"/>
      </dsp:txXfrm>
    </dsp:sp>
    <dsp:sp modelId="{B330FD2E-4C29-4C7A-A60B-5D926505610A}">
      <dsp:nvSpPr>
        <dsp:cNvPr id="0" name=""/>
        <dsp:cNvSpPr/>
      </dsp:nvSpPr>
      <dsp:spPr>
        <a:xfrm>
          <a:off x="0" y="2368188"/>
          <a:ext cx="8286808" cy="982800"/>
        </a:xfrm>
        <a:prstGeom prst="rect">
          <a:avLst/>
        </a:prstGeom>
        <a:solidFill>
          <a:schemeClr val="lt1">
            <a:alpha val="90000"/>
            <a:hueOff val="0"/>
            <a:satOff val="0"/>
            <a:lumOff val="0"/>
            <a:alphaOff val="0"/>
          </a:schemeClr>
        </a:solidFill>
        <a:ln w="9525" cap="flat" cmpd="sng" algn="ctr">
          <a:solidFill>
            <a:schemeClr val="accent5">
              <a:hueOff val="-4966938"/>
              <a:satOff val="19906"/>
              <a:lumOff val="4314"/>
              <a:alphaOff val="0"/>
            </a:schemeClr>
          </a:solidFill>
          <a:prstDash val="solid"/>
        </a:ln>
        <a:effectLst>
          <a:outerShdw blurRad="40000" dist="23000" dir="5400000" rotWithShape="0">
            <a:srgbClr val="000000">
              <a:alpha val="35000"/>
            </a:srgbClr>
          </a:outerShdw>
        </a:effectLst>
        <a:sp3d z="-152400" prstMaterial="plastic">
          <a:bevelT w="25400" h="25400"/>
          <a:bevelB w="25400" h="25400"/>
        </a:sp3d>
      </dsp:spPr>
      <dsp:style>
        <a:lnRef idx="1">
          <a:scrgbClr r="0" g="0" b="0"/>
        </a:lnRef>
        <a:fillRef idx="1">
          <a:scrgbClr r="0" g="0" b="0"/>
        </a:fillRef>
        <a:effectRef idx="2">
          <a:scrgbClr r="0" g="0" b="0"/>
        </a:effectRef>
        <a:fontRef idx="minor"/>
      </dsp:style>
    </dsp:sp>
    <dsp:sp modelId="{EC7D49A0-3FA0-4C4C-A7D2-926BEAD1D31E}">
      <dsp:nvSpPr>
        <dsp:cNvPr id="0" name=""/>
        <dsp:cNvSpPr/>
      </dsp:nvSpPr>
      <dsp:spPr>
        <a:xfrm>
          <a:off x="414340" y="1792548"/>
          <a:ext cx="5800765" cy="1151280"/>
        </a:xfrm>
        <a:prstGeom prst="roundRect">
          <a:avLst/>
        </a:prstGeom>
        <a:solidFill>
          <a:srgbClr val="FF9933"/>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219255" tIns="0" rIns="219255" bIns="0" numCol="1" spcCol="1270" anchor="ctr" anchorCtr="0">
          <a:noAutofit/>
        </a:bodyPr>
        <a:lstStyle/>
        <a:p>
          <a:pPr lvl="0" algn="l" defTabSz="1066800">
            <a:lnSpc>
              <a:spcPct val="90000"/>
            </a:lnSpc>
            <a:spcBef>
              <a:spcPct val="0"/>
            </a:spcBef>
            <a:spcAft>
              <a:spcPct val="35000"/>
            </a:spcAft>
          </a:pPr>
          <a:r>
            <a:rPr lang="zh-CN" altLang="en-US" sz="2400" b="1" kern="1200" dirty="0" smtClean="0">
              <a:solidFill>
                <a:schemeClr val="bg1"/>
              </a:solidFill>
              <a:latin typeface="微软雅黑" pitchFamily="34" charset="-122"/>
              <a:ea typeface="微软雅黑" pitchFamily="34" charset="-122"/>
            </a:rPr>
            <a:t>使命：快速交付客户满意的高品质产品</a:t>
          </a:r>
          <a:endParaRPr lang="zh-CN" altLang="en-US" sz="2400" b="1" kern="1200" dirty="0">
            <a:solidFill>
              <a:schemeClr val="bg1"/>
            </a:solidFill>
            <a:latin typeface="微软雅黑" pitchFamily="34" charset="-122"/>
            <a:ea typeface="微软雅黑" pitchFamily="34" charset="-122"/>
          </a:endParaRPr>
        </a:p>
      </dsp:txBody>
      <dsp:txXfrm>
        <a:off x="414340" y="1792548"/>
        <a:ext cx="5800765" cy="1151280"/>
      </dsp:txXfrm>
    </dsp:sp>
    <dsp:sp modelId="{8C780739-EF25-4D9F-A05E-86808F6B95C5}">
      <dsp:nvSpPr>
        <dsp:cNvPr id="0" name=""/>
        <dsp:cNvSpPr/>
      </dsp:nvSpPr>
      <dsp:spPr>
        <a:xfrm>
          <a:off x="0" y="4137227"/>
          <a:ext cx="8286808" cy="982800"/>
        </a:xfrm>
        <a:prstGeom prst="rect">
          <a:avLst/>
        </a:prstGeom>
        <a:solidFill>
          <a:schemeClr val="lt1">
            <a:alpha val="90000"/>
            <a:hueOff val="0"/>
            <a:satOff val="0"/>
            <a:lumOff val="0"/>
            <a:alphaOff val="0"/>
          </a:schemeClr>
        </a:solidFill>
        <a:ln w="9525" cap="flat" cmpd="sng" algn="ctr">
          <a:solidFill>
            <a:schemeClr val="accent5">
              <a:hueOff val="-9933876"/>
              <a:satOff val="39811"/>
              <a:lumOff val="8628"/>
              <a:alphaOff val="0"/>
            </a:schemeClr>
          </a:solidFill>
          <a:prstDash val="solid"/>
        </a:ln>
        <a:effectLst>
          <a:outerShdw blurRad="40000" dist="23000" dir="5400000" rotWithShape="0">
            <a:srgbClr val="000000">
              <a:alpha val="35000"/>
            </a:srgbClr>
          </a:outerShdw>
        </a:effectLst>
        <a:sp3d z="-152400" prstMaterial="plastic">
          <a:bevelT w="25400" h="25400"/>
          <a:bevelB w="25400" h="25400"/>
        </a:sp3d>
      </dsp:spPr>
      <dsp:style>
        <a:lnRef idx="1">
          <a:scrgbClr r="0" g="0" b="0"/>
        </a:lnRef>
        <a:fillRef idx="1">
          <a:scrgbClr r="0" g="0" b="0"/>
        </a:fillRef>
        <a:effectRef idx="2">
          <a:scrgbClr r="0" g="0" b="0"/>
        </a:effectRef>
        <a:fontRef idx="minor"/>
      </dsp:style>
    </dsp:sp>
    <dsp:sp modelId="{3A683815-B447-4096-995D-8B6F2B5B713A}">
      <dsp:nvSpPr>
        <dsp:cNvPr id="0" name=""/>
        <dsp:cNvSpPr/>
      </dsp:nvSpPr>
      <dsp:spPr>
        <a:xfrm>
          <a:off x="414340" y="3561588"/>
          <a:ext cx="5800765" cy="1151280"/>
        </a:xfrm>
        <a:prstGeom prst="roundRect">
          <a:avLst/>
        </a:prstGeom>
        <a:solidFill>
          <a:schemeClr val="accent5">
            <a:hueOff val="-9933876"/>
            <a:satOff val="39811"/>
            <a:lumOff val="8628"/>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219255" tIns="0" rIns="219255" bIns="0" numCol="1" spcCol="1270" anchor="ctr" anchorCtr="0">
          <a:noAutofit/>
        </a:bodyPr>
        <a:lstStyle/>
        <a:p>
          <a:pPr lvl="0" algn="l" defTabSz="1066800">
            <a:lnSpc>
              <a:spcPct val="90000"/>
            </a:lnSpc>
            <a:spcBef>
              <a:spcPct val="0"/>
            </a:spcBef>
            <a:spcAft>
              <a:spcPct val="35000"/>
            </a:spcAft>
          </a:pPr>
          <a:r>
            <a:rPr lang="zh-CN" altLang="en-US" sz="2400" b="1" kern="1200" dirty="0" smtClean="0">
              <a:solidFill>
                <a:schemeClr val="bg1"/>
              </a:solidFill>
              <a:latin typeface="微软雅黑" pitchFamily="34" charset="-122"/>
              <a:ea typeface="微软雅黑" pitchFamily="34" charset="-122"/>
            </a:rPr>
            <a:t>行动准则：客户导向，追求品质，聚焦产品成功，不断提升研发效益</a:t>
          </a:r>
          <a:endParaRPr lang="zh-CN" altLang="en-US" sz="2400" b="1" kern="1200" dirty="0">
            <a:solidFill>
              <a:schemeClr val="bg1"/>
            </a:solidFill>
            <a:latin typeface="微软雅黑" pitchFamily="34" charset="-122"/>
            <a:ea typeface="微软雅黑" pitchFamily="34" charset="-122"/>
          </a:endParaRPr>
        </a:p>
      </dsp:txBody>
      <dsp:txXfrm>
        <a:off x="414340" y="3561588"/>
        <a:ext cx="5800765" cy="1151280"/>
      </dsp:txXfrm>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7F9D17CB-BC03-47FA-928D-DAE88F9A6BD3}">
      <dsp:nvSpPr>
        <dsp:cNvPr id="0" name=""/>
        <dsp:cNvSpPr/>
      </dsp:nvSpPr>
      <dsp:spPr>
        <a:xfrm>
          <a:off x="3402424" y="1989489"/>
          <a:ext cx="1313673" cy="1313673"/>
        </a:xfrm>
        <a:prstGeom prst="ellipse">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zh-CN" altLang="en-US" sz="2200" kern="1200" dirty="0" smtClean="0">
              <a:solidFill>
                <a:schemeClr val="bg1"/>
              </a:solidFill>
              <a:latin typeface="微软雅黑" pitchFamily="34" charset="-122"/>
              <a:ea typeface="微软雅黑" pitchFamily="34" charset="-122"/>
            </a:rPr>
            <a:t>产品线测试</a:t>
          </a:r>
          <a:endParaRPr lang="zh-CN" altLang="en-US" sz="2200" kern="1200" dirty="0">
            <a:solidFill>
              <a:schemeClr val="bg1"/>
            </a:solidFill>
            <a:latin typeface="微软雅黑" pitchFamily="34" charset="-122"/>
            <a:ea typeface="微软雅黑" pitchFamily="34" charset="-122"/>
          </a:endParaRPr>
        </a:p>
      </dsp:txBody>
      <dsp:txXfrm>
        <a:off x="3402424" y="1989489"/>
        <a:ext cx="1313673" cy="1313673"/>
      </dsp:txXfrm>
    </dsp:sp>
    <dsp:sp modelId="{2E734B92-97A3-44CC-961D-E61692FCF0A5}">
      <dsp:nvSpPr>
        <dsp:cNvPr id="0" name=""/>
        <dsp:cNvSpPr/>
      </dsp:nvSpPr>
      <dsp:spPr>
        <a:xfrm rot="16200000">
          <a:off x="3730783" y="1646448"/>
          <a:ext cx="656955" cy="29126"/>
        </a:xfrm>
        <a:custGeom>
          <a:avLst/>
          <a:gdLst/>
          <a:ahLst/>
          <a:cxnLst/>
          <a:rect l="0" t="0" r="0" b="0"/>
          <a:pathLst>
            <a:path>
              <a:moveTo>
                <a:pt x="0" y="14563"/>
              </a:moveTo>
              <a:lnTo>
                <a:pt x="656955" y="1456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solidFill>
              <a:schemeClr val="bg1"/>
            </a:solidFill>
            <a:latin typeface="微软雅黑" pitchFamily="34" charset="-122"/>
            <a:ea typeface="微软雅黑" pitchFamily="34" charset="-122"/>
          </a:endParaRPr>
        </a:p>
      </dsp:txBody>
      <dsp:txXfrm rot="16200000">
        <a:off x="4042837" y="1644587"/>
        <a:ext cx="32847" cy="32847"/>
      </dsp:txXfrm>
    </dsp:sp>
    <dsp:sp modelId="{A6C8130A-6B4B-4D24-87C8-45D79B023E84}">
      <dsp:nvSpPr>
        <dsp:cNvPr id="0" name=""/>
        <dsp:cNvSpPr/>
      </dsp:nvSpPr>
      <dsp:spPr>
        <a:xfrm>
          <a:off x="3402424" y="18860"/>
          <a:ext cx="1313673" cy="1313673"/>
        </a:xfrm>
        <a:prstGeom prst="ellipse">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zh-CN" altLang="en-US" sz="2200" kern="1200" dirty="0" smtClean="0">
              <a:solidFill>
                <a:schemeClr val="bg1"/>
              </a:solidFill>
              <a:latin typeface="微软雅黑" pitchFamily="34" charset="-122"/>
              <a:ea typeface="微软雅黑" pitchFamily="34" charset="-122"/>
            </a:rPr>
            <a:t>工具开发</a:t>
          </a:r>
          <a:endParaRPr lang="zh-CN" altLang="en-US" sz="2200" kern="1200" dirty="0">
            <a:solidFill>
              <a:schemeClr val="bg1"/>
            </a:solidFill>
            <a:latin typeface="微软雅黑" pitchFamily="34" charset="-122"/>
            <a:ea typeface="微软雅黑" pitchFamily="34" charset="-122"/>
          </a:endParaRPr>
        </a:p>
      </dsp:txBody>
      <dsp:txXfrm>
        <a:off x="3402424" y="18860"/>
        <a:ext cx="1313673" cy="1313673"/>
      </dsp:txXfrm>
    </dsp:sp>
    <dsp:sp modelId="{8C33926C-D37E-4BDA-A352-28AFF261690C}">
      <dsp:nvSpPr>
        <dsp:cNvPr id="0" name=""/>
        <dsp:cNvSpPr/>
      </dsp:nvSpPr>
      <dsp:spPr>
        <a:xfrm rot="19130642">
          <a:off x="4478456" y="1998788"/>
          <a:ext cx="609936" cy="29126"/>
        </a:xfrm>
        <a:custGeom>
          <a:avLst/>
          <a:gdLst/>
          <a:ahLst/>
          <a:cxnLst/>
          <a:rect l="0" t="0" r="0" b="0"/>
          <a:pathLst>
            <a:path>
              <a:moveTo>
                <a:pt x="0" y="14563"/>
              </a:moveTo>
              <a:lnTo>
                <a:pt x="609936" y="1456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solidFill>
              <a:schemeClr val="bg1"/>
            </a:solidFill>
            <a:latin typeface="微软雅黑" pitchFamily="34" charset="-122"/>
            <a:ea typeface="微软雅黑" pitchFamily="34" charset="-122"/>
          </a:endParaRPr>
        </a:p>
      </dsp:txBody>
      <dsp:txXfrm rot="19130642">
        <a:off x="4768176" y="1998103"/>
        <a:ext cx="30496" cy="30496"/>
      </dsp:txXfrm>
    </dsp:sp>
    <dsp:sp modelId="{0E1EDDA3-9642-431A-9F5F-6412F4B496AD}">
      <dsp:nvSpPr>
        <dsp:cNvPr id="0" name=""/>
        <dsp:cNvSpPr/>
      </dsp:nvSpPr>
      <dsp:spPr>
        <a:xfrm>
          <a:off x="4850750" y="723540"/>
          <a:ext cx="1313673" cy="1313673"/>
        </a:xfrm>
        <a:prstGeom prst="ellipse">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altLang="zh-CN" sz="2200" kern="1200" dirty="0" smtClean="0">
              <a:solidFill>
                <a:schemeClr val="bg1"/>
              </a:solidFill>
              <a:latin typeface="微软雅黑" pitchFamily="34" charset="-122"/>
              <a:ea typeface="微软雅黑" pitchFamily="34" charset="-122"/>
            </a:rPr>
            <a:t>SET</a:t>
          </a:r>
          <a:r>
            <a:rPr lang="zh-CN" altLang="en-US" sz="2200" kern="1200" dirty="0" smtClean="0">
              <a:solidFill>
                <a:schemeClr val="bg1"/>
              </a:solidFill>
              <a:latin typeface="微软雅黑" pitchFamily="34" charset="-122"/>
              <a:ea typeface="微软雅黑" pitchFamily="34" charset="-122"/>
            </a:rPr>
            <a:t>测试开发</a:t>
          </a:r>
          <a:endParaRPr lang="zh-CN" altLang="en-US" sz="2200" kern="1200" dirty="0">
            <a:solidFill>
              <a:schemeClr val="bg1"/>
            </a:solidFill>
            <a:latin typeface="微软雅黑" pitchFamily="34" charset="-122"/>
            <a:ea typeface="微软雅黑" pitchFamily="34" charset="-122"/>
          </a:endParaRPr>
        </a:p>
      </dsp:txBody>
      <dsp:txXfrm>
        <a:off x="4850750" y="723540"/>
        <a:ext cx="1313673" cy="1313673"/>
      </dsp:txXfrm>
    </dsp:sp>
    <dsp:sp modelId="{29925524-21E9-4745-9166-6FF6150060B2}">
      <dsp:nvSpPr>
        <dsp:cNvPr id="0" name=""/>
        <dsp:cNvSpPr/>
      </dsp:nvSpPr>
      <dsp:spPr>
        <a:xfrm rot="771429">
          <a:off x="4691394" y="2851016"/>
          <a:ext cx="656955" cy="29126"/>
        </a:xfrm>
        <a:custGeom>
          <a:avLst/>
          <a:gdLst/>
          <a:ahLst/>
          <a:cxnLst/>
          <a:rect l="0" t="0" r="0" b="0"/>
          <a:pathLst>
            <a:path>
              <a:moveTo>
                <a:pt x="0" y="14563"/>
              </a:moveTo>
              <a:lnTo>
                <a:pt x="656955" y="1456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solidFill>
              <a:schemeClr val="bg1"/>
            </a:solidFill>
            <a:latin typeface="微软雅黑" pitchFamily="34" charset="-122"/>
            <a:ea typeface="微软雅黑" pitchFamily="34" charset="-122"/>
          </a:endParaRPr>
        </a:p>
      </dsp:txBody>
      <dsp:txXfrm rot="771429">
        <a:off x="5003448" y="2849155"/>
        <a:ext cx="32847" cy="32847"/>
      </dsp:txXfrm>
    </dsp:sp>
    <dsp:sp modelId="{EA01A43A-48AD-4300-A183-77566F6AC9DE}">
      <dsp:nvSpPr>
        <dsp:cNvPr id="0" name=""/>
        <dsp:cNvSpPr/>
      </dsp:nvSpPr>
      <dsp:spPr>
        <a:xfrm>
          <a:off x="5323646" y="2427995"/>
          <a:ext cx="1313673" cy="1313673"/>
        </a:xfrm>
        <a:prstGeom prst="ellipse">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zh-CN" altLang="en-US" sz="2200" kern="1200" dirty="0" smtClean="0">
              <a:solidFill>
                <a:schemeClr val="bg1"/>
              </a:solidFill>
              <a:latin typeface="微软雅黑" pitchFamily="34" charset="-122"/>
              <a:ea typeface="微软雅黑" pitchFamily="34" charset="-122"/>
            </a:rPr>
            <a:t>专项测试</a:t>
          </a:r>
          <a:endParaRPr lang="zh-CN" altLang="en-US" sz="2200" kern="1200" dirty="0">
            <a:solidFill>
              <a:schemeClr val="bg1"/>
            </a:solidFill>
            <a:latin typeface="微软雅黑" pitchFamily="34" charset="-122"/>
            <a:ea typeface="微软雅黑" pitchFamily="34" charset="-122"/>
          </a:endParaRPr>
        </a:p>
      </dsp:txBody>
      <dsp:txXfrm>
        <a:off x="5323646" y="2427995"/>
        <a:ext cx="1313673" cy="1313673"/>
      </dsp:txXfrm>
    </dsp:sp>
    <dsp:sp modelId="{D39DAB63-5BB3-4838-A93A-8EF3042D71AD}">
      <dsp:nvSpPr>
        <dsp:cNvPr id="0" name=""/>
        <dsp:cNvSpPr/>
      </dsp:nvSpPr>
      <dsp:spPr>
        <a:xfrm rot="3857143">
          <a:off x="4158295" y="3519500"/>
          <a:ext cx="656955" cy="29126"/>
        </a:xfrm>
        <a:custGeom>
          <a:avLst/>
          <a:gdLst/>
          <a:ahLst/>
          <a:cxnLst/>
          <a:rect l="0" t="0" r="0" b="0"/>
          <a:pathLst>
            <a:path>
              <a:moveTo>
                <a:pt x="0" y="14563"/>
              </a:moveTo>
              <a:lnTo>
                <a:pt x="656955" y="1456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solidFill>
              <a:schemeClr val="bg1"/>
            </a:solidFill>
            <a:latin typeface="微软雅黑" pitchFamily="34" charset="-122"/>
            <a:ea typeface="微软雅黑" pitchFamily="34" charset="-122"/>
          </a:endParaRPr>
        </a:p>
      </dsp:txBody>
      <dsp:txXfrm rot="3857143">
        <a:off x="4470349" y="3517640"/>
        <a:ext cx="32847" cy="32847"/>
      </dsp:txXfrm>
    </dsp:sp>
    <dsp:sp modelId="{D1171657-9B94-4F2C-B149-72443C53B421}">
      <dsp:nvSpPr>
        <dsp:cNvPr id="0" name=""/>
        <dsp:cNvSpPr/>
      </dsp:nvSpPr>
      <dsp:spPr>
        <a:xfrm>
          <a:off x="4257448" y="3764965"/>
          <a:ext cx="1313673" cy="1313673"/>
        </a:xfrm>
        <a:prstGeom prst="ellipse">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zh-CN" altLang="en-US" sz="2200" kern="1200" dirty="0" smtClean="0">
              <a:solidFill>
                <a:schemeClr val="bg1"/>
              </a:solidFill>
              <a:latin typeface="微软雅黑" pitchFamily="34" charset="-122"/>
              <a:ea typeface="微软雅黑" pitchFamily="34" charset="-122"/>
            </a:rPr>
            <a:t>解决方案测试</a:t>
          </a:r>
          <a:endParaRPr lang="zh-CN" altLang="en-US" sz="2200" kern="1200" dirty="0">
            <a:solidFill>
              <a:schemeClr val="bg1"/>
            </a:solidFill>
            <a:latin typeface="微软雅黑" pitchFamily="34" charset="-122"/>
            <a:ea typeface="微软雅黑" pitchFamily="34" charset="-122"/>
          </a:endParaRPr>
        </a:p>
      </dsp:txBody>
      <dsp:txXfrm>
        <a:off x="4257448" y="3764965"/>
        <a:ext cx="1313673" cy="1313673"/>
      </dsp:txXfrm>
    </dsp:sp>
    <dsp:sp modelId="{E84BB647-755A-48C3-A81A-0368F06B0696}">
      <dsp:nvSpPr>
        <dsp:cNvPr id="0" name=""/>
        <dsp:cNvSpPr/>
      </dsp:nvSpPr>
      <dsp:spPr>
        <a:xfrm rot="6942857">
          <a:off x="3303271" y="3519500"/>
          <a:ext cx="656955" cy="29126"/>
        </a:xfrm>
        <a:custGeom>
          <a:avLst/>
          <a:gdLst/>
          <a:ahLst/>
          <a:cxnLst/>
          <a:rect l="0" t="0" r="0" b="0"/>
          <a:pathLst>
            <a:path>
              <a:moveTo>
                <a:pt x="0" y="14563"/>
              </a:moveTo>
              <a:lnTo>
                <a:pt x="656955" y="1456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solidFill>
              <a:schemeClr val="bg1"/>
            </a:solidFill>
          </a:endParaRPr>
        </a:p>
      </dsp:txBody>
      <dsp:txXfrm rot="6942857">
        <a:off x="3615325" y="3517640"/>
        <a:ext cx="32847" cy="32847"/>
      </dsp:txXfrm>
    </dsp:sp>
    <dsp:sp modelId="{F1885A89-46B7-4D81-AD17-483B04E226F7}">
      <dsp:nvSpPr>
        <dsp:cNvPr id="0" name=""/>
        <dsp:cNvSpPr/>
      </dsp:nvSpPr>
      <dsp:spPr>
        <a:xfrm>
          <a:off x="2547401" y="3764965"/>
          <a:ext cx="1313673" cy="1313673"/>
        </a:xfrm>
        <a:prstGeom prst="ellipse">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zh-CN" altLang="en-US" sz="2200" kern="1200" dirty="0" smtClean="0">
              <a:solidFill>
                <a:schemeClr val="bg1"/>
              </a:solidFill>
              <a:latin typeface="微软雅黑" pitchFamily="34" charset="-122"/>
              <a:ea typeface="微软雅黑" pitchFamily="34" charset="-122"/>
            </a:rPr>
            <a:t>安全团队</a:t>
          </a:r>
          <a:endParaRPr lang="zh-CN" altLang="en-US" sz="2200" kern="1200" dirty="0">
            <a:solidFill>
              <a:schemeClr val="bg1"/>
            </a:solidFill>
            <a:latin typeface="微软雅黑" pitchFamily="34" charset="-122"/>
            <a:ea typeface="微软雅黑" pitchFamily="34" charset="-122"/>
          </a:endParaRPr>
        </a:p>
      </dsp:txBody>
      <dsp:txXfrm>
        <a:off x="2547401" y="3764965"/>
        <a:ext cx="1313673" cy="1313673"/>
      </dsp:txXfrm>
    </dsp:sp>
    <dsp:sp modelId="{576F29EB-E17D-4DE3-9CD1-46D4F455D52A}">
      <dsp:nvSpPr>
        <dsp:cNvPr id="0" name=""/>
        <dsp:cNvSpPr/>
      </dsp:nvSpPr>
      <dsp:spPr>
        <a:xfrm rot="10028571">
          <a:off x="2770172" y="2851016"/>
          <a:ext cx="656955" cy="29126"/>
        </a:xfrm>
        <a:custGeom>
          <a:avLst/>
          <a:gdLst/>
          <a:ahLst/>
          <a:cxnLst/>
          <a:rect l="0" t="0" r="0" b="0"/>
          <a:pathLst>
            <a:path>
              <a:moveTo>
                <a:pt x="0" y="14563"/>
              </a:moveTo>
              <a:lnTo>
                <a:pt x="656955" y="1456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solidFill>
              <a:schemeClr val="bg1"/>
            </a:solidFill>
            <a:latin typeface="微软雅黑" pitchFamily="34" charset="-122"/>
            <a:ea typeface="微软雅黑" pitchFamily="34" charset="-122"/>
          </a:endParaRPr>
        </a:p>
      </dsp:txBody>
      <dsp:txXfrm rot="10028571">
        <a:off x="3082226" y="2849155"/>
        <a:ext cx="32847" cy="32847"/>
      </dsp:txXfrm>
    </dsp:sp>
    <dsp:sp modelId="{E88293C4-34BB-482C-BDC6-1E5AC1BDC429}">
      <dsp:nvSpPr>
        <dsp:cNvPr id="0" name=""/>
        <dsp:cNvSpPr/>
      </dsp:nvSpPr>
      <dsp:spPr>
        <a:xfrm>
          <a:off x="1481203" y="2427995"/>
          <a:ext cx="1313673" cy="1313673"/>
        </a:xfrm>
        <a:prstGeom prst="ellipse">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altLang="zh-CN" sz="2200" kern="1200" dirty="0" smtClean="0">
              <a:solidFill>
                <a:schemeClr val="bg1"/>
              </a:solidFill>
              <a:latin typeface="微软雅黑" pitchFamily="34" charset="-122"/>
              <a:ea typeface="微软雅黑" pitchFamily="34" charset="-122"/>
            </a:rPr>
            <a:t>PMO</a:t>
          </a:r>
          <a:endParaRPr lang="zh-CN" altLang="en-US" sz="2200" kern="1200" dirty="0">
            <a:solidFill>
              <a:schemeClr val="bg1"/>
            </a:solidFill>
            <a:latin typeface="微软雅黑" pitchFamily="34" charset="-122"/>
            <a:ea typeface="微软雅黑" pitchFamily="34" charset="-122"/>
          </a:endParaRPr>
        </a:p>
      </dsp:txBody>
      <dsp:txXfrm>
        <a:off x="1481203" y="2427995"/>
        <a:ext cx="1313673" cy="1313673"/>
      </dsp:txXfrm>
    </dsp:sp>
    <dsp:sp modelId="{A72611A4-7216-4110-86B6-DE5640340C6B}">
      <dsp:nvSpPr>
        <dsp:cNvPr id="0" name=""/>
        <dsp:cNvSpPr/>
      </dsp:nvSpPr>
      <dsp:spPr>
        <a:xfrm rot="13114286">
          <a:off x="2960433" y="2017429"/>
          <a:ext cx="656955" cy="29126"/>
        </a:xfrm>
        <a:custGeom>
          <a:avLst/>
          <a:gdLst/>
          <a:ahLst/>
          <a:cxnLst/>
          <a:rect l="0" t="0" r="0" b="0"/>
          <a:pathLst>
            <a:path>
              <a:moveTo>
                <a:pt x="0" y="14563"/>
              </a:moveTo>
              <a:lnTo>
                <a:pt x="656955" y="14563"/>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zh-CN" altLang="en-US" sz="500" kern="1200">
            <a:solidFill>
              <a:schemeClr val="bg1"/>
            </a:solidFill>
          </a:endParaRPr>
        </a:p>
      </dsp:txBody>
      <dsp:txXfrm rot="13114286">
        <a:off x="3272487" y="2015568"/>
        <a:ext cx="32847" cy="32847"/>
      </dsp:txXfrm>
    </dsp:sp>
    <dsp:sp modelId="{78B984BD-D222-44D0-AE37-43BA0FB4C781}">
      <dsp:nvSpPr>
        <dsp:cNvPr id="0" name=""/>
        <dsp:cNvSpPr/>
      </dsp:nvSpPr>
      <dsp:spPr>
        <a:xfrm>
          <a:off x="1861725" y="760822"/>
          <a:ext cx="1313673" cy="1313673"/>
        </a:xfrm>
        <a:prstGeom prst="ellipse">
          <a:avLst/>
        </a:prstGeom>
        <a:solidFill>
          <a:schemeClr val="accent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3970" tIns="13970" rIns="13970" bIns="13970" numCol="1" spcCol="1270" anchor="ctr" anchorCtr="0">
          <a:noAutofit/>
        </a:bodyPr>
        <a:lstStyle/>
        <a:p>
          <a:pPr lvl="0" algn="ctr" defTabSz="977900">
            <a:lnSpc>
              <a:spcPct val="90000"/>
            </a:lnSpc>
            <a:spcBef>
              <a:spcPct val="0"/>
            </a:spcBef>
            <a:spcAft>
              <a:spcPct val="35000"/>
            </a:spcAft>
          </a:pPr>
          <a:r>
            <a:rPr lang="en-US" altLang="zh-CN" sz="2200" kern="1200" dirty="0" smtClean="0">
              <a:solidFill>
                <a:schemeClr val="bg1"/>
              </a:solidFill>
              <a:latin typeface="微软雅黑" pitchFamily="34" charset="-122"/>
              <a:ea typeface="微软雅黑" pitchFamily="34" charset="-122"/>
            </a:rPr>
            <a:t>TSE</a:t>
          </a:r>
          <a:r>
            <a:rPr lang="zh-CN" altLang="en-US" sz="2200" kern="1200" dirty="0" smtClean="0">
              <a:solidFill>
                <a:schemeClr val="bg1"/>
              </a:solidFill>
              <a:latin typeface="微软雅黑" pitchFamily="34" charset="-122"/>
              <a:ea typeface="微软雅黑" pitchFamily="34" charset="-122"/>
            </a:rPr>
            <a:t>测试架构</a:t>
          </a:r>
          <a:endParaRPr lang="zh-CN" altLang="en-US" sz="2200" kern="1200" dirty="0">
            <a:solidFill>
              <a:schemeClr val="bg1"/>
            </a:solidFill>
            <a:latin typeface="微软雅黑" pitchFamily="34" charset="-122"/>
            <a:ea typeface="微软雅黑" pitchFamily="34" charset="-122"/>
          </a:endParaRPr>
        </a:p>
      </dsp:txBody>
      <dsp:txXfrm>
        <a:off x="1861725" y="760822"/>
        <a:ext cx="1313673" cy="1313673"/>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jpeg>
</file>

<file path=ppt/media/image4.jpe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FCBA8E4-77DD-4CA9-92F5-E711E293B4B5}" type="datetimeFigureOut">
              <a:rPr lang="zh-CN" altLang="en-US" smtClean="0"/>
              <a:pPr/>
              <a:t>2020/6/15</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AFD032D-9267-4A75-9CAD-1D2DD3D7AF3B}" type="slidenum">
              <a:rPr lang="zh-CN" altLang="en-US" smtClean="0"/>
              <a:pPr/>
              <a:t>‹#›</a:t>
            </a:fld>
            <a:endParaRPr lang="zh-CN" altLang="en-US"/>
          </a:p>
        </p:txBody>
      </p:sp>
    </p:spTree>
    <p:extLst>
      <p:ext uri="{BB962C8B-B14F-4D97-AF65-F5344CB8AC3E}">
        <p14:creationId xmlns:p14="http://schemas.microsoft.com/office/powerpoint/2010/main" xmlns="" val="8009390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baike.baidu.com/item/%E4%BA%AC%E7%93%B7/4832019" TargetMode="External"/><Relationship Id="rId2" Type="http://schemas.openxmlformats.org/officeDocument/2006/relationships/slide" Target="../slides/slide29.xml"/><Relationship Id="rId1" Type="http://schemas.openxmlformats.org/officeDocument/2006/relationships/notesMaster" Target="../notesMasters/notesMaster1.xml"/><Relationship Id="rId6" Type="http://schemas.openxmlformats.org/officeDocument/2006/relationships/hyperlink" Target="https://baike.baidu.com/item/%E8%91%A3%E4%BA%8B%E9%95%BF/356514" TargetMode="External"/><Relationship Id="rId5" Type="http://schemas.openxmlformats.org/officeDocument/2006/relationships/hyperlink" Target="https://baike.baidu.com/item/%E4%B8%96%E7%95%8C500%E5%BC%BA/640042" TargetMode="External"/><Relationship Id="rId4" Type="http://schemas.openxmlformats.org/officeDocument/2006/relationships/hyperlink" Target="https://baike.baidu.com/item/NTT/32163" TargetMode="Externa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AFD032D-9267-4A75-9CAD-1D2DD3D7AF3B}" type="slidenum">
              <a:rPr lang="zh-CN" altLang="en-US" smtClean="0"/>
              <a:pPr/>
              <a:t>1</a:t>
            </a:fld>
            <a:endParaRPr lang="zh-CN" altLang="en-US"/>
          </a:p>
        </p:txBody>
      </p:sp>
    </p:spTree>
    <p:extLst>
      <p:ext uri="{BB962C8B-B14F-4D97-AF65-F5344CB8AC3E}">
        <p14:creationId xmlns:p14="http://schemas.microsoft.com/office/powerpoint/2010/main" xmlns="" val="30024435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测试这个职业滞后于开发，当前正是蓬勃发展的红利期。</a:t>
            </a:r>
            <a:endParaRPr lang="en-US" altLang="zh-CN" dirty="0" smtClean="0"/>
          </a:p>
          <a:p>
            <a:r>
              <a:rPr lang="zh-CN" altLang="en-US" dirty="0" smtClean="0"/>
              <a:t>随着对质量要求的提升和新开发模式的发展，开发测试融合成为一种趋势，开发要具备测试的技能，测试要具备开发的技能，全攻全守。</a:t>
            </a:r>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12</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13</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14</a:t>
            </a:fld>
            <a:endParaRPr lang="zh-CN" altLang="en-US"/>
          </a:p>
        </p:txBody>
      </p:sp>
    </p:spTree>
    <p:extLst>
      <p:ext uri="{BB962C8B-B14F-4D97-AF65-F5344CB8AC3E}">
        <p14:creationId xmlns:p14="http://schemas.microsoft.com/office/powerpoint/2010/main" xmlns="" val="26691913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15</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播放动画</a:t>
            </a:r>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16</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发现缺陷和预防缺陷是否就是测试的全部价值呢？在商业社会中并不是。</a:t>
            </a:r>
            <a:endParaRPr lang="en-US" altLang="zh-CN" dirty="0" smtClean="0"/>
          </a:p>
          <a:p>
            <a:r>
              <a:rPr lang="zh-CN" altLang="en-US" dirty="0" smtClean="0"/>
              <a:t>测试的价值在于支撑产品或者服务的商业价值。</a:t>
            </a:r>
            <a:endParaRPr lang="en-US" altLang="zh-CN" dirty="0" smtClean="0"/>
          </a:p>
          <a:p>
            <a:r>
              <a:rPr lang="zh-CN" altLang="en-US" dirty="0" smtClean="0"/>
              <a:t>产品质量好不好，能否给客户带来价值，产品能否先于竞争对手发布都是影响商业价值的重要因素。</a:t>
            </a:r>
            <a:endParaRPr lang="en-US" altLang="zh-CN" dirty="0" smtClean="0"/>
          </a:p>
          <a:p>
            <a:r>
              <a:rPr lang="zh-CN" altLang="en-US" dirty="0" smtClean="0"/>
              <a:t>而这些因素跟我们测试工作都有关。</a:t>
            </a:r>
            <a:endParaRPr lang="en-US" altLang="zh-CN" dirty="0" smtClean="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17</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smtClean="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18</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eaLnBrk="1" hangingPunct="1">
              <a:spcBef>
                <a:spcPct val="0"/>
              </a:spcBef>
            </a:pPr>
            <a:r>
              <a:rPr lang="zh-CN" altLang="en-US" b="1" dirty="0" smtClean="0"/>
              <a:t>使命：</a:t>
            </a:r>
            <a:endParaRPr lang="zh-CN" altLang="en-US" dirty="0" smtClean="0"/>
          </a:p>
          <a:p>
            <a:pPr eaLnBrk="1" hangingPunct="1"/>
            <a:r>
              <a:rPr lang="zh-CN" altLang="en-US" b="1" dirty="0" smtClean="0"/>
              <a:t>快速交付客户满意的高品质产品，</a:t>
            </a:r>
            <a:r>
              <a:rPr lang="zh-CN" altLang="en-US" dirty="0" smtClean="0"/>
              <a:t>比</a:t>
            </a:r>
            <a:r>
              <a:rPr lang="zh-CN" altLang="en-US" dirty="0" smtClean="0">
                <a:solidFill>
                  <a:srgbClr val="FF3300"/>
                </a:solidFill>
                <a:latin typeface="微软雅黑" pitchFamily="34" charset="-122"/>
                <a:ea typeface="微软雅黑" pitchFamily="34" charset="-122"/>
              </a:rPr>
              <a:t>去更简单、更有实用价值的标准化解决⽅案和产品</a:t>
            </a:r>
          </a:p>
          <a:p>
            <a:pPr eaLnBrk="1" hangingPunct="1"/>
            <a:r>
              <a:rPr lang="zh-CN" altLang="en-US" dirty="0" smtClean="0"/>
              <a:t>这就是我们测试团队在公司的主要职责。</a:t>
            </a:r>
          </a:p>
          <a:p>
            <a:pPr eaLnBrk="1" hangingPunct="1">
              <a:spcBef>
                <a:spcPct val="0"/>
              </a:spcBef>
            </a:pPr>
            <a:endParaRPr lang="zh-CN" altLang="en-US" dirty="0" smtClean="0"/>
          </a:p>
          <a:p>
            <a:pPr eaLnBrk="1" hangingPunct="1">
              <a:spcBef>
                <a:spcPct val="0"/>
              </a:spcBef>
            </a:pPr>
            <a:r>
              <a:rPr lang="zh-CN" altLang="en-US" b="1" dirty="0" smtClean="0"/>
              <a:t>愿景：</a:t>
            </a:r>
            <a:endParaRPr lang="zh-CN" altLang="en-US" dirty="0" smtClean="0"/>
          </a:p>
          <a:p>
            <a:pPr eaLnBrk="1" hangingPunct="1">
              <a:spcBef>
                <a:spcPct val="0"/>
              </a:spcBef>
            </a:pPr>
            <a:r>
              <a:rPr lang="zh-CN" altLang="en-US" b="1" dirty="0" smtClean="0"/>
              <a:t>成为软件测试行业的领跑者</a:t>
            </a:r>
            <a:r>
              <a:rPr lang="zh-CN" altLang="en-US" dirty="0" smtClean="0"/>
              <a:t>，我们不仅能把公司使命完成，还能成为测试领域的佼佼者。这是我们的成长目标</a:t>
            </a:r>
          </a:p>
          <a:p>
            <a:pPr eaLnBrk="1" hangingPunct="1">
              <a:spcBef>
                <a:spcPct val="0"/>
              </a:spcBef>
            </a:pPr>
            <a:endParaRPr lang="zh-CN" altLang="en-US" dirty="0" smtClean="0"/>
          </a:p>
          <a:p>
            <a:pPr eaLnBrk="1" hangingPunct="1">
              <a:spcBef>
                <a:spcPct val="0"/>
              </a:spcBef>
            </a:pPr>
            <a:r>
              <a:rPr lang="zh-CN" altLang="en-US" b="1" dirty="0" smtClean="0"/>
              <a:t>行动准则（也就是我们倡导的价值观）</a:t>
            </a:r>
            <a:endParaRPr lang="zh-CN" altLang="en-US" dirty="0" smtClean="0"/>
          </a:p>
          <a:p>
            <a:pPr eaLnBrk="1" hangingPunct="1">
              <a:spcBef>
                <a:spcPct val="0"/>
              </a:spcBef>
            </a:pPr>
            <a:r>
              <a:rPr lang="zh-CN" altLang="en-US" b="1" dirty="0" smtClean="0"/>
              <a:t>客户导向，追求品质，聚焦产品成功，不断提升研发效益。</a:t>
            </a:r>
            <a:endParaRPr lang="en-US" altLang="zh-CN" b="1" dirty="0" smtClean="0"/>
          </a:p>
          <a:p>
            <a:pPr eaLnBrk="1" hangingPunct="1">
              <a:spcBef>
                <a:spcPct val="0"/>
              </a:spcBef>
            </a:pPr>
            <a:endParaRPr lang="zh-CN" altLang="en-US" dirty="0" smtClean="0"/>
          </a:p>
          <a:p>
            <a:pPr eaLnBrk="1" hangingPunct="1">
              <a:spcBef>
                <a:spcPct val="0"/>
              </a:spcBef>
            </a:pPr>
            <a:endParaRPr lang="zh-CN" altLang="en-US" dirty="0" smtClean="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19</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在开展测试工作的过程中，</a:t>
            </a:r>
            <a:r>
              <a:rPr lang="zh-CN" altLang="zh-CN" sz="1200" dirty="0"/>
              <a:t>在</a:t>
            </a:r>
            <a:r>
              <a:rPr lang="zh-CN" altLang="en-US" sz="1200" dirty="0"/>
              <a:t>产品</a:t>
            </a:r>
            <a:r>
              <a:rPr lang="zh-CN" altLang="zh-CN" sz="1200" dirty="0"/>
              <a:t>快速交付，高品质，</a:t>
            </a:r>
            <a:r>
              <a:rPr lang="zh-CN" altLang="en-US" sz="1200" dirty="0"/>
              <a:t>客户价值</a:t>
            </a:r>
            <a:r>
              <a:rPr lang="zh-CN" altLang="zh-CN" sz="1200" dirty="0"/>
              <a:t>方面</a:t>
            </a:r>
            <a:r>
              <a:rPr lang="zh-CN" altLang="en-US" sz="1200" dirty="0"/>
              <a:t>能</a:t>
            </a:r>
            <a:r>
              <a:rPr lang="zh-CN" altLang="zh-CN" sz="1200" dirty="0">
                <a:solidFill>
                  <a:srgbClr val="FF0000"/>
                </a:solidFill>
              </a:rPr>
              <a:t>主动洞察</a:t>
            </a:r>
            <a:r>
              <a:rPr lang="zh-CN" altLang="zh-CN" sz="1200" dirty="0"/>
              <a:t>问题，推动</a:t>
            </a:r>
            <a:r>
              <a:rPr lang="zh-CN" altLang="en-US" sz="1200" dirty="0"/>
              <a:t>问题闭环，从而帮助产品成功</a:t>
            </a:r>
            <a:r>
              <a:rPr lang="zh-CN" altLang="zh-CN" sz="1200" dirty="0"/>
              <a:t>。</a:t>
            </a:r>
          </a:p>
          <a:p>
            <a:endParaRPr lang="en-US" altLang="zh-CN"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20</a:t>
            </a:fld>
            <a:endParaRPr lang="zh-CN" altLang="en-US"/>
          </a:p>
        </p:txBody>
      </p:sp>
    </p:spTree>
    <p:extLst>
      <p:ext uri="{BB962C8B-B14F-4D97-AF65-F5344CB8AC3E}">
        <p14:creationId xmlns="" xmlns:p14="http://schemas.microsoft.com/office/powerpoint/2010/main" val="35862051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a:t>在开展测试工作的过程中，</a:t>
            </a:r>
            <a:r>
              <a:rPr lang="zh-CN" altLang="zh-CN" sz="1200" dirty="0"/>
              <a:t>在</a:t>
            </a:r>
            <a:r>
              <a:rPr lang="zh-CN" altLang="en-US" sz="1200" dirty="0"/>
              <a:t>产品</a:t>
            </a:r>
            <a:r>
              <a:rPr lang="zh-CN" altLang="zh-CN" sz="1200" dirty="0"/>
              <a:t>快速交付，高品质，</a:t>
            </a:r>
            <a:r>
              <a:rPr lang="zh-CN" altLang="en-US" sz="1200" dirty="0"/>
              <a:t>客户价值</a:t>
            </a:r>
            <a:r>
              <a:rPr lang="zh-CN" altLang="zh-CN" sz="1200" dirty="0"/>
              <a:t>方面</a:t>
            </a:r>
            <a:r>
              <a:rPr lang="zh-CN" altLang="en-US" sz="1200" dirty="0"/>
              <a:t>能</a:t>
            </a:r>
            <a:r>
              <a:rPr lang="zh-CN" altLang="zh-CN" sz="1200" dirty="0">
                <a:solidFill>
                  <a:srgbClr val="FF0000"/>
                </a:solidFill>
              </a:rPr>
              <a:t>主动洞察</a:t>
            </a:r>
            <a:r>
              <a:rPr lang="zh-CN" altLang="zh-CN" sz="1200" dirty="0"/>
              <a:t>问题，推动</a:t>
            </a:r>
            <a:r>
              <a:rPr lang="zh-CN" altLang="en-US" sz="1200" dirty="0"/>
              <a:t>问题闭环，从而帮助产品成功</a:t>
            </a:r>
            <a:r>
              <a:rPr lang="zh-CN" altLang="zh-CN" sz="1200" dirty="0"/>
              <a:t>。</a:t>
            </a:r>
          </a:p>
          <a:p>
            <a:endParaRPr lang="en-US" altLang="zh-CN"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21</a:t>
            </a:fld>
            <a:endParaRPr lang="zh-CN" altLang="en-US"/>
          </a:p>
        </p:txBody>
      </p:sp>
    </p:spTree>
    <p:extLst>
      <p:ext uri="{BB962C8B-B14F-4D97-AF65-F5344CB8AC3E}">
        <p14:creationId xmlns="" xmlns:p14="http://schemas.microsoft.com/office/powerpoint/2010/main" val="1571344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3</a:t>
            </a:fld>
            <a:endParaRPr lang="zh-CN" altLang="en-US"/>
          </a:p>
        </p:txBody>
      </p:sp>
    </p:spTree>
    <p:extLst>
      <p:ext uri="{BB962C8B-B14F-4D97-AF65-F5344CB8AC3E}">
        <p14:creationId xmlns:p14="http://schemas.microsoft.com/office/powerpoint/2010/main" xmlns="" val="13380369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22</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23</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24</a:t>
            </a:fld>
            <a:endParaRPr lang="zh-CN" altLang="en-US"/>
          </a:p>
        </p:txBody>
      </p:sp>
    </p:spTree>
    <p:extLst>
      <p:ext uri="{BB962C8B-B14F-4D97-AF65-F5344CB8AC3E}">
        <p14:creationId xmlns:p14="http://schemas.microsoft.com/office/powerpoint/2010/main" xmlns="" val="26691913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25</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26</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27</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28</a:t>
            </a:fld>
            <a:endParaRPr lang="zh-CN" altLang="en-US"/>
          </a:p>
        </p:txBody>
      </p:sp>
    </p:spTree>
    <p:extLst>
      <p:ext uri="{BB962C8B-B14F-4D97-AF65-F5344CB8AC3E}">
        <p14:creationId xmlns:p14="http://schemas.microsoft.com/office/powerpoint/2010/main" xmlns="" val="266919137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defRPr/>
            </a:pPr>
            <a:r>
              <a:rPr lang="zh-CN" altLang="en-US" dirty="0" smtClean="0"/>
              <a:t>稻盛和夫：</a:t>
            </a:r>
            <a:endParaRPr lang="en-US" altLang="zh-CN" dirty="0" smtClean="0"/>
          </a:p>
          <a:p>
            <a:pPr>
              <a:defRPr/>
            </a:pPr>
            <a:r>
              <a:rPr lang="en-US" altLang="zh-CN" dirty="0" smtClean="0"/>
              <a:t>27</a:t>
            </a:r>
            <a:r>
              <a:rPr lang="zh-CN" altLang="en-US" dirty="0" smtClean="0"/>
              <a:t>岁创办</a:t>
            </a:r>
            <a:r>
              <a:rPr lang="zh-CN" altLang="en-US" dirty="0" smtClean="0">
                <a:hlinkClick r:id="rId3"/>
              </a:rPr>
              <a:t>京瓷</a:t>
            </a:r>
            <a:r>
              <a:rPr lang="zh-CN" altLang="en-US" dirty="0" smtClean="0"/>
              <a:t>，</a:t>
            </a:r>
            <a:r>
              <a:rPr lang="en-US" dirty="0" smtClean="0"/>
              <a:t>52</a:t>
            </a:r>
            <a:r>
              <a:rPr lang="zh-CN" altLang="en-US" dirty="0" smtClean="0"/>
              <a:t>岁创办第二电信（目前在日本为仅次于</a:t>
            </a:r>
            <a:r>
              <a:rPr lang="en-US" dirty="0" smtClean="0">
                <a:hlinkClick r:id="rId4"/>
              </a:rPr>
              <a:t>NTT</a:t>
            </a:r>
            <a:r>
              <a:rPr lang="zh-CN" altLang="en-US" dirty="0" smtClean="0"/>
              <a:t>的第二大通讯公司），这两家公司又都在他的有生之年进入</a:t>
            </a:r>
            <a:r>
              <a:rPr lang="zh-CN" altLang="en-US" dirty="0" smtClean="0">
                <a:hlinkClick r:id="rId5"/>
              </a:rPr>
              <a:t>世界</a:t>
            </a:r>
            <a:r>
              <a:rPr lang="en-US" altLang="zh-CN" dirty="0" smtClean="0">
                <a:hlinkClick r:id="rId5"/>
              </a:rPr>
              <a:t>500</a:t>
            </a:r>
            <a:r>
              <a:rPr lang="zh-CN" altLang="en-US" dirty="0" smtClean="0">
                <a:hlinkClick r:id="rId5"/>
              </a:rPr>
              <a:t>强</a:t>
            </a:r>
            <a:r>
              <a:rPr lang="zh-CN" altLang="en-US" dirty="0" smtClean="0"/>
              <a:t>。</a:t>
            </a:r>
            <a:endParaRPr lang="en-US" altLang="zh-CN" dirty="0" smtClean="0"/>
          </a:p>
          <a:p>
            <a:pPr>
              <a:defRPr/>
            </a:pPr>
            <a:r>
              <a:rPr lang="en-US" altLang="zh-CN" dirty="0" smtClean="0"/>
              <a:t>2010</a:t>
            </a:r>
            <a:r>
              <a:rPr lang="zh-CN" altLang="en-US" dirty="0" smtClean="0"/>
              <a:t>年</a:t>
            </a:r>
            <a:r>
              <a:rPr lang="en-US" altLang="zh-CN" dirty="0" smtClean="0"/>
              <a:t>2</a:t>
            </a:r>
            <a:r>
              <a:rPr lang="zh-CN" altLang="en-US" dirty="0" smtClean="0"/>
              <a:t>月</a:t>
            </a:r>
            <a:r>
              <a:rPr lang="en-US" altLang="zh-CN" dirty="0" smtClean="0"/>
              <a:t>1</a:t>
            </a:r>
            <a:r>
              <a:rPr lang="zh-CN" altLang="en-US" dirty="0" smtClean="0"/>
              <a:t>日出任破产重建的日航</a:t>
            </a:r>
            <a:r>
              <a:rPr lang="zh-CN" altLang="en-US" dirty="0" smtClean="0">
                <a:hlinkClick r:id="rId6"/>
              </a:rPr>
              <a:t>董事长</a:t>
            </a:r>
            <a:r>
              <a:rPr lang="zh-CN" altLang="en-US" dirty="0" smtClean="0"/>
              <a:t>，仅仅用了一年多时间，日航做到了三个第一，一个是利润世界第一，一个是准点率世界第一，一个是服务水平世界第一。</a:t>
            </a:r>
            <a:endParaRPr lang="zh-CN" altLang="en-US" dirty="0" smtClean="0">
              <a:latin typeface="Arial" charset="0"/>
            </a:endParaRPr>
          </a:p>
          <a:p>
            <a:pPr>
              <a:defRPr/>
            </a:pPr>
            <a:endParaRPr lang="en-US" altLang="zh-CN" dirty="0" smtClean="0"/>
          </a:p>
          <a:p>
            <a:pPr>
              <a:defRPr/>
            </a:pPr>
            <a:r>
              <a:rPr lang="zh-CN" altLang="en-US" dirty="0" smtClean="0"/>
              <a:t>人生或工作的结果是由这三个要素用“乘法”算出的乘积，绝不是“加法”。 </a:t>
            </a:r>
            <a:br>
              <a:rPr lang="zh-CN" altLang="en-US" dirty="0" smtClean="0"/>
            </a:br>
            <a:r>
              <a:rPr lang="en-US" altLang="zh-CN" dirty="0" smtClean="0"/>
              <a:t>1</a:t>
            </a:r>
            <a:r>
              <a:rPr lang="zh-CN" altLang="en-US" dirty="0" smtClean="0"/>
              <a:t>、能力，也可以换句话说，是指才能、智力，更多是指先天方面的资质。</a:t>
            </a:r>
            <a:endParaRPr lang="en-US" altLang="zh-CN" dirty="0" smtClean="0"/>
          </a:p>
          <a:p>
            <a:pPr>
              <a:defRPr/>
            </a:pPr>
            <a:r>
              <a:rPr lang="en-US" altLang="zh-CN" dirty="0" smtClean="0"/>
              <a:t>2</a:t>
            </a:r>
            <a:r>
              <a:rPr lang="zh-CN" altLang="en-US" dirty="0" smtClean="0"/>
              <a:t>、热情，工作激情（努力）</a:t>
            </a:r>
            <a:endParaRPr lang="en-US" altLang="zh-CN" dirty="0" smtClean="0"/>
          </a:p>
          <a:p>
            <a:pPr>
              <a:defRPr/>
            </a:pPr>
            <a:r>
              <a:rPr lang="en-US" altLang="zh-CN" dirty="0" smtClean="0"/>
              <a:t>3</a:t>
            </a:r>
            <a:r>
              <a:rPr lang="zh-CN" altLang="en-US" dirty="0" smtClean="0"/>
              <a:t>、思维方式，稻盛和夫解释说，他的“思维方式”，就是指这个人的价值观</a:t>
            </a:r>
            <a:r>
              <a:rPr lang="en-US" altLang="zh-CN" dirty="0" smtClean="0"/>
              <a:t>/</a:t>
            </a:r>
            <a:r>
              <a:rPr lang="zh-CN" altLang="en-US" dirty="0" smtClean="0"/>
              <a:t>理念，故也可称之为“人生态度”。“思维方式”有正负之分，它决定了方程式中其他两个品格的最终走向。</a:t>
            </a:r>
            <a:endParaRPr lang="en-US" altLang="zh-CN" dirty="0" smtClean="0"/>
          </a:p>
          <a:p>
            <a:pPr>
              <a:defRPr/>
            </a:pPr>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29</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kern="1200" dirty="0" smtClean="0">
              <a:solidFill>
                <a:schemeClr val="tx1"/>
              </a:solidFill>
              <a:latin typeface="+mn-lt"/>
              <a:ea typeface="+mn-ea"/>
              <a:cs typeface="+mn-cs"/>
            </a:endParaRPr>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30</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31</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5</a:t>
            </a:fld>
            <a:endParaRPr lang="zh-CN" altLang="en-US"/>
          </a:p>
        </p:txBody>
      </p:sp>
    </p:spTree>
    <p:extLst>
      <p:ext uri="{BB962C8B-B14F-4D97-AF65-F5344CB8AC3E}">
        <p14:creationId xmlns:p14="http://schemas.microsoft.com/office/powerpoint/2010/main" xmlns="" val="26691913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b="1" kern="1200" dirty="0" smtClean="0">
                <a:solidFill>
                  <a:schemeClr val="tx1"/>
                </a:solidFill>
                <a:latin typeface="+mn-lt"/>
                <a:ea typeface="+mn-ea"/>
                <a:cs typeface="+mn-cs"/>
              </a:rPr>
              <a:t>有效学习：</a:t>
            </a:r>
            <a:endParaRPr lang="zh-CN" altLang="zh-CN" sz="1200" kern="1200" dirty="0" smtClean="0">
              <a:solidFill>
                <a:schemeClr val="tx1"/>
              </a:solidFill>
              <a:latin typeface="+mn-lt"/>
              <a:ea typeface="+mn-ea"/>
              <a:cs typeface="+mn-cs"/>
            </a:endParaRPr>
          </a:p>
          <a:p>
            <a:pPr lvl="0"/>
            <a:r>
              <a:rPr lang="zh-CN" altLang="zh-CN" sz="1200" kern="1200" dirty="0" smtClean="0">
                <a:solidFill>
                  <a:schemeClr val="tx1"/>
                </a:solidFill>
                <a:latin typeface="+mn-lt"/>
                <a:ea typeface="+mn-ea"/>
                <a:cs typeface="+mn-cs"/>
              </a:rPr>
              <a:t>在工作中的体现就是在面临陌生的工作内容的时候能好做到快速上手</a:t>
            </a:r>
          </a:p>
          <a:p>
            <a:pPr lvl="0"/>
            <a:r>
              <a:rPr lang="zh-CN" altLang="zh-CN" sz="1200" kern="1200" dirty="0" smtClean="0">
                <a:solidFill>
                  <a:schemeClr val="tx1"/>
                </a:solidFill>
                <a:latin typeface="+mn-lt"/>
                <a:ea typeface="+mn-ea"/>
                <a:cs typeface="+mn-cs"/>
              </a:rPr>
              <a:t>能</a:t>
            </a:r>
            <a:r>
              <a:rPr lang="zh-CN" altLang="zh-CN" sz="1200" b="1" kern="1200" dirty="0" smtClean="0">
                <a:solidFill>
                  <a:srgbClr val="FF0000"/>
                </a:solidFill>
                <a:latin typeface="+mn-lt"/>
                <a:ea typeface="+mn-ea"/>
                <a:cs typeface="+mn-cs"/>
              </a:rPr>
              <a:t>基于工作</a:t>
            </a:r>
            <a:r>
              <a:rPr lang="zh-CN" altLang="zh-CN" sz="1200" kern="1200" dirty="0" smtClean="0">
                <a:solidFill>
                  <a:schemeClr val="tx1"/>
                </a:solidFill>
                <a:latin typeface="+mn-lt"/>
                <a:ea typeface="+mn-ea"/>
                <a:cs typeface="+mn-cs"/>
              </a:rPr>
              <a:t>的需要快速识别要掌握的关键信息。</a:t>
            </a:r>
            <a:endParaRPr lang="en-US" altLang="zh-CN" sz="1200" kern="1200" dirty="0" smtClean="0">
              <a:solidFill>
                <a:schemeClr val="tx1"/>
              </a:solidFill>
              <a:latin typeface="+mn-lt"/>
              <a:ea typeface="+mn-ea"/>
              <a:cs typeface="+mn-cs"/>
            </a:endParaRPr>
          </a:p>
          <a:p>
            <a:pPr lvl="0"/>
            <a:r>
              <a:rPr lang="zh-CN" altLang="en-US" sz="1200" kern="1200" dirty="0" smtClean="0">
                <a:solidFill>
                  <a:schemeClr val="tx1"/>
                </a:solidFill>
                <a:latin typeface="+mn-lt"/>
                <a:ea typeface="+mn-ea"/>
                <a:cs typeface="+mn-cs"/>
              </a:rPr>
              <a:t>遇到关键难点能善于求助（先思考在提问）</a:t>
            </a:r>
            <a:endParaRPr lang="zh-CN" altLang="zh-CN" sz="1200" kern="1200" dirty="0" smtClean="0">
              <a:solidFill>
                <a:schemeClr val="tx1"/>
              </a:solidFill>
              <a:latin typeface="+mn-lt"/>
              <a:ea typeface="+mn-ea"/>
              <a:cs typeface="+mn-cs"/>
            </a:endParaRPr>
          </a:p>
          <a:p>
            <a:endParaRPr lang="zh-CN" altLang="zh-CN" sz="1200" kern="1200" dirty="0" smtClean="0">
              <a:solidFill>
                <a:schemeClr val="tx1"/>
              </a:solidFill>
              <a:latin typeface="+mn-lt"/>
              <a:ea typeface="+mn-ea"/>
              <a:cs typeface="+mn-cs"/>
            </a:endParaRPr>
          </a:p>
          <a:p>
            <a:r>
              <a:rPr lang="zh-CN" altLang="zh-CN" sz="1200" b="1" kern="1200" dirty="0" smtClean="0">
                <a:solidFill>
                  <a:schemeClr val="tx1"/>
                </a:solidFill>
                <a:latin typeface="+mn-lt"/>
                <a:ea typeface="+mn-ea"/>
                <a:cs typeface="+mn-cs"/>
              </a:rPr>
              <a:t>分析总结</a:t>
            </a:r>
            <a:endParaRPr lang="zh-CN"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1</a:t>
            </a:r>
            <a:r>
              <a:rPr lang="zh-CN" altLang="zh-CN" sz="1200" kern="1200" dirty="0" smtClean="0">
                <a:solidFill>
                  <a:schemeClr val="tx1"/>
                </a:solidFill>
                <a:latin typeface="+mn-lt"/>
                <a:ea typeface="+mn-ea"/>
                <a:cs typeface="+mn-cs"/>
              </a:rPr>
              <a:t>、把事情做得让人放心，有效的办法是思路清晰，逻辑完整，比如安排最基本的测试执行工作，有的人是依样画葫芦，有的人是天马星空，而分析总结能力强的人能从多个维度去分析对应的模块应该怎么测试，可以从设计原理、用户场景、竞品分析等等来获取有效的信息，从而梳理出较好的方案，这样安排的工作结果让干系人非常放心。</a:t>
            </a:r>
          </a:p>
          <a:p>
            <a:r>
              <a:rPr lang="en-US" altLang="zh-CN" sz="1200" kern="1200" dirty="0" smtClean="0">
                <a:solidFill>
                  <a:schemeClr val="tx1"/>
                </a:solidFill>
                <a:latin typeface="+mn-lt"/>
                <a:ea typeface="+mn-ea"/>
                <a:cs typeface="+mn-cs"/>
              </a:rPr>
              <a:t>2</a:t>
            </a:r>
            <a:r>
              <a:rPr lang="zh-CN" altLang="zh-CN" sz="1200" kern="1200" dirty="0" smtClean="0">
                <a:solidFill>
                  <a:schemeClr val="tx1"/>
                </a:solidFill>
                <a:latin typeface="+mn-lt"/>
                <a:ea typeface="+mn-ea"/>
                <a:cs typeface="+mn-cs"/>
              </a:rPr>
              <a:t>、干货总结，不仅仅自己受益，还帮助别人更好地做好工作。</a:t>
            </a:r>
          </a:p>
          <a:p>
            <a:r>
              <a:rPr lang="en-US" altLang="zh-CN" sz="1200" kern="1200" dirty="0" smtClean="0">
                <a:solidFill>
                  <a:schemeClr val="tx1"/>
                </a:solidFill>
                <a:latin typeface="+mn-lt"/>
                <a:ea typeface="+mn-ea"/>
                <a:cs typeface="+mn-cs"/>
              </a:rPr>
              <a:t> </a:t>
            </a:r>
            <a:endParaRPr lang="zh-CN" altLang="zh-CN" sz="1200" kern="1200" dirty="0" smtClean="0">
              <a:solidFill>
                <a:schemeClr val="tx1"/>
              </a:solidFill>
              <a:latin typeface="+mn-lt"/>
              <a:ea typeface="+mn-ea"/>
              <a:cs typeface="+mn-cs"/>
            </a:endParaRPr>
          </a:p>
          <a:p>
            <a:r>
              <a:rPr lang="zh-CN" altLang="zh-CN" sz="1200" b="1" kern="1200" dirty="0" smtClean="0">
                <a:solidFill>
                  <a:schemeClr val="tx1"/>
                </a:solidFill>
                <a:latin typeface="+mn-lt"/>
                <a:ea typeface="+mn-ea"/>
                <a:cs typeface="+mn-cs"/>
              </a:rPr>
              <a:t>客户导向</a:t>
            </a:r>
            <a:endParaRPr lang="zh-CN"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1</a:t>
            </a:r>
            <a:r>
              <a:rPr lang="zh-CN" altLang="zh-CN" sz="1200" kern="1200" dirty="0" smtClean="0">
                <a:solidFill>
                  <a:schemeClr val="tx1"/>
                </a:solidFill>
                <a:latin typeface="+mn-lt"/>
                <a:ea typeface="+mn-ea"/>
                <a:cs typeface="+mn-cs"/>
              </a:rPr>
              <a:t>、从帮助业务成功的角度去做抓工作重点。</a:t>
            </a:r>
          </a:p>
          <a:p>
            <a:r>
              <a:rPr lang="zh-CN" altLang="zh-CN" sz="1200" kern="1200" dirty="0" smtClean="0">
                <a:solidFill>
                  <a:schemeClr val="tx1"/>
                </a:solidFill>
                <a:latin typeface="+mn-lt"/>
                <a:ea typeface="+mn-ea"/>
                <a:cs typeface="+mn-cs"/>
              </a:rPr>
              <a:t>敢于把不合理的地方和问题提出来去推动解决，包括产品开发、测试、交付、运营等环节，如：版本按时发布存在风险；项目交付推广存在障碍，没有人负责，或者缺乏有效工具等。</a:t>
            </a:r>
          </a:p>
          <a:p>
            <a:r>
              <a:rPr lang="en-US" altLang="zh-CN" sz="1200" kern="1200" dirty="0" smtClean="0">
                <a:solidFill>
                  <a:schemeClr val="tx1"/>
                </a:solidFill>
                <a:latin typeface="+mn-lt"/>
                <a:ea typeface="+mn-ea"/>
                <a:cs typeface="+mn-cs"/>
              </a:rPr>
              <a:t> </a:t>
            </a:r>
            <a:endParaRPr lang="zh-CN"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2</a:t>
            </a:r>
            <a:r>
              <a:rPr lang="zh-CN" altLang="zh-CN" sz="1200" kern="1200" dirty="0" smtClean="0">
                <a:solidFill>
                  <a:schemeClr val="tx1"/>
                </a:solidFill>
                <a:latin typeface="+mn-lt"/>
                <a:ea typeface="+mn-ea"/>
                <a:cs typeface="+mn-cs"/>
              </a:rPr>
              <a:t>、基于用户场景角度去做测试工作。</a:t>
            </a:r>
          </a:p>
          <a:p>
            <a:r>
              <a:rPr lang="zh-CN" altLang="zh-CN" sz="1200" kern="1200" dirty="0" smtClean="0">
                <a:solidFill>
                  <a:schemeClr val="tx1"/>
                </a:solidFill>
                <a:latin typeface="+mn-lt"/>
                <a:ea typeface="+mn-ea"/>
                <a:cs typeface="+mn-cs"/>
              </a:rPr>
              <a:t>想尽一切办法让我们的测试场景匹配用户场景。根据外部客户的质量反馈，帮助产品在交付和精品化改进，做到真正的客户导向。</a:t>
            </a:r>
          </a:p>
          <a:p>
            <a:r>
              <a:rPr lang="zh-CN" altLang="en-US" sz="1200" kern="1200" dirty="0" smtClean="0">
                <a:solidFill>
                  <a:schemeClr val="tx1"/>
                </a:solidFill>
                <a:latin typeface="+mn-lt"/>
                <a:ea typeface="+mn-ea"/>
                <a:cs typeface="+mn-cs"/>
              </a:rPr>
              <a:t>兼容性实验室的例子</a:t>
            </a:r>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smtClean="0">
                <a:solidFill>
                  <a:schemeClr val="tx1"/>
                </a:solidFill>
                <a:latin typeface="+mn-lt"/>
                <a:ea typeface="+mn-ea"/>
                <a:cs typeface="+mn-cs"/>
              </a:rPr>
              <a:t>质量意识</a:t>
            </a:r>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工作严谨，精益求精</a:t>
            </a:r>
            <a:endParaRPr lang="en-US" altLang="zh-CN" sz="1200" kern="1200" dirty="0" smtClean="0">
              <a:solidFill>
                <a:schemeClr val="tx1"/>
              </a:solidFill>
              <a:latin typeface="+mn-lt"/>
              <a:ea typeface="+mn-ea"/>
              <a:cs typeface="+mn-cs"/>
            </a:endParaRPr>
          </a:p>
          <a:p>
            <a:endParaRPr lang="zh-CN" altLang="zh-CN" sz="1200" kern="1200" dirty="0" smtClean="0">
              <a:solidFill>
                <a:schemeClr val="tx1"/>
              </a:solidFill>
              <a:latin typeface="+mn-lt"/>
              <a:ea typeface="+mn-ea"/>
              <a:cs typeface="+mn-cs"/>
            </a:endParaRPr>
          </a:p>
          <a:p>
            <a:r>
              <a:rPr lang="zh-CN" altLang="zh-CN" sz="1200" b="1" kern="1200" dirty="0" smtClean="0">
                <a:solidFill>
                  <a:schemeClr val="tx1"/>
                </a:solidFill>
                <a:latin typeface="+mn-lt"/>
                <a:ea typeface="+mn-ea"/>
                <a:cs typeface="+mn-cs"/>
              </a:rPr>
              <a:t>结果导向：</a:t>
            </a:r>
            <a:endParaRPr lang="zh-CN"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1</a:t>
            </a:r>
            <a:r>
              <a:rPr lang="zh-CN" altLang="zh-CN" sz="1200" kern="1200" dirty="0" smtClean="0">
                <a:solidFill>
                  <a:schemeClr val="tx1"/>
                </a:solidFill>
                <a:latin typeface="+mn-lt"/>
                <a:ea typeface="+mn-ea"/>
                <a:cs typeface="+mn-cs"/>
              </a:rPr>
              <a:t>、执行力强，工作安排响应迅速，快速落实。工作要求能够按照承诺去完成，不需要别人提醒。</a:t>
            </a:r>
          </a:p>
          <a:p>
            <a:r>
              <a:rPr lang="en-US" altLang="zh-CN" sz="1200" kern="1200" dirty="0" smtClean="0">
                <a:solidFill>
                  <a:schemeClr val="tx1"/>
                </a:solidFill>
                <a:latin typeface="+mn-lt"/>
                <a:ea typeface="+mn-ea"/>
                <a:cs typeface="+mn-cs"/>
              </a:rPr>
              <a:t>2</a:t>
            </a:r>
            <a:r>
              <a:rPr lang="zh-CN" altLang="zh-CN" sz="1200" kern="1200" dirty="0" smtClean="0">
                <a:solidFill>
                  <a:schemeClr val="tx1"/>
                </a:solidFill>
                <a:latin typeface="+mn-lt"/>
                <a:ea typeface="+mn-ea"/>
                <a:cs typeface="+mn-cs"/>
              </a:rPr>
              <a:t>、在关键时刻不退缩，能抗得住压力，把事情做成，完成个人的工作目标，尽力协助完成团队的目标。</a:t>
            </a:r>
          </a:p>
          <a:p>
            <a:r>
              <a:rPr lang="en-US" altLang="zh-CN" sz="1200" kern="1200" dirty="0" smtClean="0">
                <a:solidFill>
                  <a:schemeClr val="tx1"/>
                </a:solidFill>
                <a:latin typeface="+mn-lt"/>
                <a:ea typeface="+mn-ea"/>
                <a:cs typeface="+mn-cs"/>
              </a:rPr>
              <a:t>3</a:t>
            </a:r>
            <a:r>
              <a:rPr lang="zh-CN" altLang="zh-CN" sz="1200" kern="1200" dirty="0" smtClean="0">
                <a:solidFill>
                  <a:schemeClr val="tx1"/>
                </a:solidFill>
                <a:latin typeface="+mn-lt"/>
                <a:ea typeface="+mn-ea"/>
                <a:cs typeface="+mn-cs"/>
              </a:rPr>
              <a:t>、即使存在困难依然不抱怨，想尽一切办法去推动，如开发质量不好、需求有问题、规划有问题导致的延期也不要互相抱怨，主动推动并调动一切资源开发测试共进退。</a:t>
            </a:r>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smtClean="0">
                <a:solidFill>
                  <a:schemeClr val="tx1"/>
                </a:solidFill>
                <a:latin typeface="+mn-lt"/>
                <a:ea typeface="+mn-ea"/>
                <a:cs typeface="+mn-cs"/>
              </a:rPr>
              <a:t>改进创新</a:t>
            </a:r>
            <a:endParaRPr lang="en-US" altLang="zh-CN" sz="1200" b="1"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smtClean="0">
                <a:solidFill>
                  <a:schemeClr val="tx1"/>
                </a:solidFill>
                <a:latin typeface="+mn-lt"/>
                <a:ea typeface="+mn-ea"/>
                <a:cs typeface="+mn-cs"/>
              </a:rPr>
              <a:t>基于效率和质量改进</a:t>
            </a:r>
            <a:endParaRPr lang="en-US" altLang="zh-CN" sz="1200" b="1"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smtClean="0">
                <a:solidFill>
                  <a:schemeClr val="tx1"/>
                </a:solidFill>
                <a:latin typeface="+mn-lt"/>
                <a:ea typeface="+mn-ea"/>
                <a:cs typeface="+mn-cs"/>
              </a:rPr>
              <a:t>基于新新技术的引入</a:t>
            </a:r>
            <a:endParaRPr lang="en-US" altLang="zh-CN" sz="1200" b="1"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b="1" kern="1200" dirty="0" smtClean="0">
                <a:solidFill>
                  <a:schemeClr val="tx1"/>
                </a:solidFill>
                <a:latin typeface="+mn-lt"/>
                <a:ea typeface="+mn-ea"/>
                <a:cs typeface="+mn-cs"/>
              </a:rPr>
              <a:t>基于对自己提出更好的要求</a:t>
            </a:r>
            <a:endParaRPr lang="en-US" altLang="zh-CN" sz="1200" b="1" kern="1200" dirty="0" smtClean="0">
              <a:solidFill>
                <a:schemeClr val="tx1"/>
              </a:solidFill>
              <a:latin typeface="+mn-lt"/>
              <a:ea typeface="+mn-ea"/>
              <a:cs typeface="+mn-cs"/>
            </a:endParaRPr>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32</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33</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34</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35</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我们从质量事故说起，主要是想让大家关注质量，因为今天软件无处不在，甚至有一天“软件定义世界”，</a:t>
            </a:r>
            <a:r>
              <a:rPr lang="zh-CN" altLang="en-US" b="1" dirty="0" smtClean="0"/>
              <a:t>软件质量已经关系到我们的生活和安全</a:t>
            </a:r>
            <a:r>
              <a:rPr lang="zh-CN" altLang="en-US" dirty="0" smtClean="0"/>
              <a:t>。</a:t>
            </a:r>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6</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atinLnBrk="1"/>
            <a:r>
              <a:rPr lang="zh-CN" altLang="en-US" sz="1200" b="1" i="0" kern="1200" dirty="0" smtClean="0">
                <a:solidFill>
                  <a:schemeClr val="tx1"/>
                </a:solidFill>
                <a:latin typeface="+mn-lt"/>
                <a:ea typeface="+mn-ea"/>
                <a:cs typeface="+mn-cs"/>
              </a:rPr>
              <a:t>调试为主</a:t>
            </a:r>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　　</a:t>
            </a:r>
            <a:r>
              <a:rPr lang="en-US" altLang="zh-CN" sz="1200" b="0" i="0" kern="1200" dirty="0" smtClean="0">
                <a:solidFill>
                  <a:schemeClr val="tx1"/>
                </a:solidFill>
                <a:latin typeface="+mn-lt"/>
                <a:ea typeface="+mn-ea"/>
                <a:cs typeface="+mn-cs"/>
              </a:rPr>
              <a:t>20</a:t>
            </a:r>
            <a:r>
              <a:rPr lang="zh-CN" altLang="en-US" sz="1200" b="0" i="0" kern="1200" dirty="0" smtClean="0">
                <a:solidFill>
                  <a:schemeClr val="tx1"/>
                </a:solidFill>
                <a:latin typeface="+mn-lt"/>
                <a:ea typeface="+mn-ea"/>
                <a:cs typeface="+mn-cs"/>
              </a:rPr>
              <a:t>世纪</a:t>
            </a:r>
            <a:r>
              <a:rPr lang="en-US" altLang="zh-CN" sz="1200" b="0" i="0" kern="1200" dirty="0" smtClean="0">
                <a:solidFill>
                  <a:schemeClr val="tx1"/>
                </a:solidFill>
                <a:latin typeface="+mn-lt"/>
                <a:ea typeface="+mn-ea"/>
                <a:cs typeface="+mn-cs"/>
              </a:rPr>
              <a:t>50</a:t>
            </a:r>
            <a:r>
              <a:rPr lang="zh-CN" altLang="en-US" sz="1200" b="0" i="0" kern="1200" dirty="0" smtClean="0">
                <a:solidFill>
                  <a:schemeClr val="tx1"/>
                </a:solidFill>
                <a:latin typeface="+mn-lt"/>
                <a:ea typeface="+mn-ea"/>
                <a:cs typeface="+mn-cs"/>
              </a:rPr>
              <a:t>年代，计算机刚诞生不久，只有科学家级别的人才会去编程，需求和程序本身也远远没有现在这么复杂多变，相当于开发人员一人承担需求分析，设计，开发，测试等所有工作，当然也不会有人去区分调试和测试。然而严谨的科学家们已经在开始思考 “怎么知道程序满足了需求？”这类问题了。</a:t>
            </a:r>
          </a:p>
          <a:p>
            <a:r>
              <a:rPr lang="zh-CN" altLang="en-US" sz="1200" b="0" i="0" kern="1200" dirty="0" smtClean="0">
                <a:solidFill>
                  <a:schemeClr val="tx1"/>
                </a:solidFill>
                <a:latin typeface="+mn-lt"/>
                <a:ea typeface="+mn-ea"/>
                <a:cs typeface="+mn-cs"/>
              </a:rPr>
              <a:t> </a:t>
            </a:r>
          </a:p>
          <a:p>
            <a:pPr latinLnBrk="1"/>
            <a:r>
              <a:rPr lang="zh-CN" altLang="en-US" sz="1200" b="1" i="0" kern="1200" dirty="0" smtClean="0">
                <a:solidFill>
                  <a:schemeClr val="tx1"/>
                </a:solidFill>
                <a:latin typeface="+mn-lt"/>
                <a:ea typeface="+mn-ea"/>
                <a:cs typeface="+mn-cs"/>
              </a:rPr>
              <a:t>证明为主</a:t>
            </a:r>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　　</a:t>
            </a:r>
            <a:r>
              <a:rPr lang="en-US" altLang="zh-CN" sz="1200" b="0" i="0" kern="1200" dirty="0" smtClean="0">
                <a:solidFill>
                  <a:schemeClr val="tx1"/>
                </a:solidFill>
                <a:latin typeface="+mn-lt"/>
                <a:ea typeface="+mn-ea"/>
                <a:cs typeface="+mn-cs"/>
              </a:rPr>
              <a:t>1957</a:t>
            </a:r>
            <a:r>
              <a:rPr lang="zh-CN" altLang="en-US" sz="1200" b="0" i="0" kern="1200" dirty="0" smtClean="0">
                <a:solidFill>
                  <a:schemeClr val="tx1"/>
                </a:solidFill>
                <a:latin typeface="+mn-lt"/>
                <a:ea typeface="+mn-ea"/>
                <a:cs typeface="+mn-cs"/>
              </a:rPr>
              <a:t>年，</a:t>
            </a:r>
            <a:r>
              <a:rPr lang="en-US" sz="1200" b="0" i="0" kern="1200" dirty="0" smtClean="0">
                <a:solidFill>
                  <a:schemeClr val="tx1"/>
                </a:solidFill>
                <a:latin typeface="+mn-lt"/>
                <a:ea typeface="+mn-ea"/>
                <a:cs typeface="+mn-cs"/>
              </a:rPr>
              <a:t>Charles Baker</a:t>
            </a:r>
            <a:r>
              <a:rPr lang="zh-CN" altLang="en-US" sz="1200" b="0" i="0" kern="1200" dirty="0" smtClean="0">
                <a:solidFill>
                  <a:schemeClr val="tx1"/>
                </a:solidFill>
                <a:latin typeface="+mn-lt"/>
                <a:ea typeface="+mn-ea"/>
                <a:cs typeface="+mn-cs"/>
              </a:rPr>
              <a:t>在他的一本书中对调试和测试进行了区分：</a:t>
            </a:r>
            <a:br>
              <a:rPr lang="zh-CN" altLang="en-US" sz="1200" b="0" i="0" kern="1200" dirty="0" smtClean="0">
                <a:solidFill>
                  <a:schemeClr val="tx1"/>
                </a:solidFill>
                <a:latin typeface="+mn-lt"/>
                <a:ea typeface="+mn-ea"/>
                <a:cs typeface="+mn-cs"/>
              </a:rPr>
            </a:br>
            <a:r>
              <a:rPr lang="zh-CN" altLang="en-US" sz="1200" b="0" i="0" kern="1200" dirty="0" smtClean="0">
                <a:solidFill>
                  <a:schemeClr val="tx1"/>
                </a:solidFill>
                <a:latin typeface="+mn-lt"/>
                <a:ea typeface="+mn-ea"/>
                <a:cs typeface="+mn-cs"/>
              </a:rPr>
              <a:t>　　</a:t>
            </a:r>
            <a:r>
              <a:rPr lang="zh-CN" altLang="en-US" sz="1200" b="1" i="1" kern="1200" dirty="0" smtClean="0">
                <a:solidFill>
                  <a:schemeClr val="tx1"/>
                </a:solidFill>
                <a:latin typeface="+mn-lt"/>
                <a:ea typeface="+mn-ea"/>
                <a:cs typeface="+mn-cs"/>
              </a:rPr>
              <a:t>调试</a:t>
            </a:r>
            <a:r>
              <a:rPr lang="en-US" altLang="zh-CN" sz="1200" b="1" i="1" kern="1200" dirty="0" smtClean="0">
                <a:solidFill>
                  <a:schemeClr val="tx1"/>
                </a:solidFill>
                <a:latin typeface="+mn-lt"/>
                <a:ea typeface="+mn-ea"/>
                <a:cs typeface="+mn-cs"/>
              </a:rPr>
              <a:t>(</a:t>
            </a:r>
            <a:r>
              <a:rPr lang="en-US" sz="1200" b="1" i="1" kern="1200" dirty="0" smtClean="0">
                <a:solidFill>
                  <a:schemeClr val="tx1"/>
                </a:solidFill>
                <a:latin typeface="+mn-lt"/>
                <a:ea typeface="+mn-ea"/>
                <a:cs typeface="+mn-cs"/>
              </a:rPr>
              <a:t>Debug)：</a:t>
            </a:r>
            <a:r>
              <a:rPr lang="zh-CN" altLang="en-US" sz="1200" b="1" i="1" kern="1200" dirty="0" smtClean="0">
                <a:solidFill>
                  <a:schemeClr val="tx1"/>
                </a:solidFill>
                <a:latin typeface="+mn-lt"/>
                <a:ea typeface="+mn-ea"/>
                <a:cs typeface="+mn-cs"/>
              </a:rPr>
              <a:t>确保程序做了程序员想它做的事情</a:t>
            </a:r>
            <a:r>
              <a:rPr lang="zh-CN" altLang="en-US" sz="1200" b="0" i="0" kern="1200" dirty="0" smtClean="0">
                <a:solidFill>
                  <a:schemeClr val="tx1"/>
                </a:solidFill>
                <a:latin typeface="+mn-lt"/>
                <a:ea typeface="+mn-ea"/>
                <a:cs typeface="+mn-cs"/>
              </a:rPr>
              <a:t/>
            </a:r>
            <a:br>
              <a:rPr lang="zh-CN" altLang="en-US" sz="1200" b="0" i="0" kern="1200" dirty="0" smtClean="0">
                <a:solidFill>
                  <a:schemeClr val="tx1"/>
                </a:solidFill>
                <a:latin typeface="+mn-lt"/>
                <a:ea typeface="+mn-ea"/>
                <a:cs typeface="+mn-cs"/>
              </a:rPr>
            </a:br>
            <a:r>
              <a:rPr lang="zh-CN" altLang="en-US" sz="1200" b="1" i="1" kern="1200" dirty="0" smtClean="0">
                <a:solidFill>
                  <a:schemeClr val="tx1"/>
                </a:solidFill>
                <a:latin typeface="+mn-lt"/>
                <a:ea typeface="+mn-ea"/>
                <a:cs typeface="+mn-cs"/>
              </a:rPr>
              <a:t>　　测试</a:t>
            </a:r>
            <a:r>
              <a:rPr lang="en-US" altLang="zh-CN" sz="1200" b="1" i="1" kern="1200" dirty="0" smtClean="0">
                <a:solidFill>
                  <a:schemeClr val="tx1"/>
                </a:solidFill>
                <a:latin typeface="+mn-lt"/>
                <a:ea typeface="+mn-ea"/>
                <a:cs typeface="+mn-cs"/>
              </a:rPr>
              <a:t>(</a:t>
            </a:r>
            <a:r>
              <a:rPr lang="en-US" sz="1200" b="1" i="1" kern="1200" dirty="0" smtClean="0">
                <a:solidFill>
                  <a:schemeClr val="tx1"/>
                </a:solidFill>
                <a:latin typeface="+mn-lt"/>
                <a:ea typeface="+mn-ea"/>
                <a:cs typeface="+mn-cs"/>
              </a:rPr>
              <a:t>Testing)：</a:t>
            </a:r>
            <a:r>
              <a:rPr lang="zh-CN" altLang="en-US" sz="1200" b="1" i="1" kern="1200" dirty="0" smtClean="0">
                <a:solidFill>
                  <a:schemeClr val="tx1"/>
                </a:solidFill>
                <a:latin typeface="+mn-lt"/>
                <a:ea typeface="+mn-ea"/>
                <a:cs typeface="+mn-cs"/>
              </a:rPr>
              <a:t>确保程序解决了它该解决的问题</a:t>
            </a:r>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　　这是软件测试史上一个重要的里程碑，它标志测试终于自立门户师出有名了。</a:t>
            </a:r>
            <a:br>
              <a:rPr lang="zh-CN" altLang="en-US" sz="1200" b="0" i="0" kern="1200" dirty="0" smtClean="0">
                <a:solidFill>
                  <a:schemeClr val="tx1"/>
                </a:solidFill>
                <a:latin typeface="+mn-lt"/>
                <a:ea typeface="+mn-ea"/>
                <a:cs typeface="+mn-cs"/>
              </a:rPr>
            </a:br>
            <a:r>
              <a:rPr lang="zh-CN" altLang="en-US" sz="1200" b="0" i="0" kern="1200" dirty="0" smtClean="0">
                <a:solidFill>
                  <a:schemeClr val="tx1"/>
                </a:solidFill>
                <a:latin typeface="+mn-lt"/>
                <a:ea typeface="+mn-ea"/>
                <a:cs typeface="+mn-cs"/>
              </a:rPr>
              <a:t>当时计算机应用的数量，成本和复杂性都大幅度提升，随之而来的经济风险也大大增加，测试就显得很有必要了，这个时期测试的主要目就是确认软件是满足需求的，也就是我们常说的“做了该做的事情”。</a:t>
            </a:r>
          </a:p>
          <a:p>
            <a:r>
              <a:rPr lang="zh-CN" altLang="en-US" sz="1200" b="0" i="0" kern="1200" dirty="0" smtClean="0">
                <a:solidFill>
                  <a:schemeClr val="tx1"/>
                </a:solidFill>
                <a:latin typeface="+mn-lt"/>
                <a:ea typeface="+mn-ea"/>
                <a:cs typeface="+mn-cs"/>
              </a:rPr>
              <a:t> </a:t>
            </a:r>
          </a:p>
          <a:p>
            <a:pPr latinLnBrk="1"/>
            <a:r>
              <a:rPr lang="zh-CN" altLang="en-US" sz="1200" b="1" i="0" kern="1200" dirty="0" smtClean="0">
                <a:solidFill>
                  <a:schemeClr val="tx1"/>
                </a:solidFill>
                <a:latin typeface="+mn-lt"/>
                <a:ea typeface="+mn-ea"/>
                <a:cs typeface="+mn-cs"/>
              </a:rPr>
              <a:t>破坏为主</a:t>
            </a:r>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　　</a:t>
            </a:r>
            <a:r>
              <a:rPr lang="en-US" altLang="zh-CN" sz="1200" b="0" i="0" kern="1200" dirty="0" smtClean="0">
                <a:solidFill>
                  <a:schemeClr val="tx1"/>
                </a:solidFill>
                <a:latin typeface="+mn-lt"/>
                <a:ea typeface="+mn-ea"/>
                <a:cs typeface="+mn-cs"/>
              </a:rPr>
              <a:t>1979</a:t>
            </a:r>
            <a:r>
              <a:rPr lang="zh-CN" altLang="en-US" sz="1200" b="0" i="0" kern="1200" dirty="0" smtClean="0">
                <a:solidFill>
                  <a:schemeClr val="tx1"/>
                </a:solidFill>
                <a:latin typeface="+mn-lt"/>
                <a:ea typeface="+mn-ea"/>
                <a:cs typeface="+mn-cs"/>
              </a:rPr>
              <a:t>年，</a:t>
            </a:r>
            <a:r>
              <a:rPr lang="en-US" altLang="zh-CN" sz="1200" b="0" i="0" kern="1200" dirty="0" smtClean="0">
                <a:solidFill>
                  <a:schemeClr val="tx1"/>
                </a:solidFill>
                <a:latin typeface="+mn-lt"/>
                <a:ea typeface="+mn-ea"/>
                <a:cs typeface="+mn-cs"/>
              </a:rPr>
              <a:t>《</a:t>
            </a:r>
            <a:r>
              <a:rPr lang="zh-CN" altLang="en-US" sz="1200" b="0" i="0" kern="1200" dirty="0" smtClean="0">
                <a:solidFill>
                  <a:schemeClr val="tx1"/>
                </a:solidFill>
                <a:latin typeface="+mn-lt"/>
                <a:ea typeface="+mn-ea"/>
                <a:cs typeface="+mn-cs"/>
              </a:rPr>
              <a:t>软件测试的艺术</a:t>
            </a:r>
            <a:r>
              <a:rPr lang="en-US" altLang="zh-CN" sz="1200" b="0" i="0" kern="1200" dirty="0" smtClean="0">
                <a:solidFill>
                  <a:schemeClr val="tx1"/>
                </a:solidFill>
                <a:latin typeface="+mn-lt"/>
                <a:ea typeface="+mn-ea"/>
                <a:cs typeface="+mn-cs"/>
              </a:rPr>
              <a:t>》 (</a:t>
            </a:r>
            <a:r>
              <a:rPr lang="en-US" sz="1200" b="0" i="0" kern="1200" dirty="0" smtClean="0">
                <a:solidFill>
                  <a:schemeClr val="tx1"/>
                </a:solidFill>
                <a:latin typeface="+mn-lt"/>
                <a:ea typeface="+mn-ea"/>
                <a:cs typeface="+mn-cs"/>
              </a:rPr>
              <a:t>The Art of Software Testing)</a:t>
            </a:r>
            <a:r>
              <a:rPr lang="zh-CN" altLang="en-US" sz="1200" b="0" i="0" kern="1200" dirty="0" smtClean="0">
                <a:solidFill>
                  <a:schemeClr val="tx1"/>
                </a:solidFill>
                <a:latin typeface="+mn-lt"/>
                <a:ea typeface="+mn-ea"/>
                <a:cs typeface="+mn-cs"/>
              </a:rPr>
              <a:t>第一版问世，这本书是测试界的经典之作。书中给出了软件测试的经典定义：</a:t>
            </a:r>
          </a:p>
          <a:p>
            <a:r>
              <a:rPr lang="zh-CN" altLang="en-US" sz="1200" b="0" i="0" kern="1200" dirty="0" smtClean="0">
                <a:solidFill>
                  <a:schemeClr val="tx1"/>
                </a:solidFill>
                <a:latin typeface="+mn-lt"/>
                <a:ea typeface="+mn-ea"/>
                <a:cs typeface="+mn-cs"/>
              </a:rPr>
              <a:t>　　</a:t>
            </a:r>
            <a:r>
              <a:rPr lang="en-US" sz="1200" b="1" i="1" kern="1200" dirty="0" smtClean="0">
                <a:solidFill>
                  <a:schemeClr val="tx1"/>
                </a:solidFill>
                <a:latin typeface="+mn-lt"/>
                <a:ea typeface="+mn-ea"/>
                <a:cs typeface="+mn-cs"/>
              </a:rPr>
              <a:t>The process of executing a program with the intent of finding errors.</a:t>
            </a:r>
            <a:r>
              <a:rPr lang="en-US" sz="1200" b="0" i="0" kern="1200" dirty="0" smtClean="0">
                <a:solidFill>
                  <a:schemeClr val="tx1"/>
                </a:solidFill>
                <a:latin typeface="+mn-lt"/>
                <a:ea typeface="+mn-ea"/>
                <a:cs typeface="+mn-cs"/>
              </a:rPr>
              <a:t/>
            </a:r>
            <a:br>
              <a:rPr lang="en-US" sz="1200" b="0" i="0" kern="1200" dirty="0" smtClean="0">
                <a:solidFill>
                  <a:schemeClr val="tx1"/>
                </a:solidFill>
                <a:latin typeface="+mn-lt"/>
                <a:ea typeface="+mn-ea"/>
                <a:cs typeface="+mn-cs"/>
              </a:rPr>
            </a:br>
            <a:r>
              <a:rPr lang="en-US" sz="1200" b="1" i="1" kern="1200" dirty="0" smtClean="0">
                <a:solidFill>
                  <a:schemeClr val="tx1"/>
                </a:solidFill>
                <a:latin typeface="+mn-lt"/>
                <a:ea typeface="+mn-ea"/>
                <a:cs typeface="+mn-cs"/>
              </a:rPr>
              <a:t>　　</a:t>
            </a:r>
            <a:r>
              <a:rPr lang="zh-CN" altLang="en-US" sz="1200" b="1" i="1" kern="1200" dirty="0" smtClean="0">
                <a:solidFill>
                  <a:schemeClr val="tx1"/>
                </a:solidFill>
                <a:latin typeface="+mn-lt"/>
                <a:ea typeface="+mn-ea"/>
                <a:cs typeface="+mn-cs"/>
              </a:rPr>
              <a:t>测试是为发现错误而执行程序的过程。</a:t>
            </a:r>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　　这个观点较之前证明为主的思路，是一个很大的进步。我们不仅要证明软件做了该做的事情，也要保证它没做不该做的事情，这会使测试更加全面，更容易发现问题。</a:t>
            </a:r>
          </a:p>
          <a:p>
            <a:r>
              <a:rPr lang="zh-CN" altLang="en-US" sz="1200" b="0" i="0" kern="1200" dirty="0" smtClean="0">
                <a:solidFill>
                  <a:schemeClr val="tx1"/>
                </a:solidFill>
                <a:latin typeface="+mn-lt"/>
                <a:ea typeface="+mn-ea"/>
                <a:cs typeface="+mn-cs"/>
              </a:rPr>
              <a:t> </a:t>
            </a:r>
          </a:p>
          <a:p>
            <a:pPr latinLnBrk="1"/>
            <a:r>
              <a:rPr lang="zh-CN" altLang="en-US" sz="1200" b="1" i="0" kern="1200" dirty="0" smtClean="0">
                <a:solidFill>
                  <a:schemeClr val="tx1"/>
                </a:solidFill>
                <a:latin typeface="+mn-lt"/>
                <a:ea typeface="+mn-ea"/>
                <a:cs typeface="+mn-cs"/>
              </a:rPr>
              <a:t>评估为主</a:t>
            </a:r>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　　</a:t>
            </a:r>
            <a:r>
              <a:rPr lang="en-US" altLang="zh-CN" sz="1200" b="0" i="0" kern="1200" dirty="0" smtClean="0">
                <a:solidFill>
                  <a:schemeClr val="tx1"/>
                </a:solidFill>
                <a:latin typeface="+mn-lt"/>
                <a:ea typeface="+mn-ea"/>
                <a:cs typeface="+mn-cs"/>
              </a:rPr>
              <a:t>1983</a:t>
            </a:r>
            <a:r>
              <a:rPr lang="zh-CN" altLang="en-US" sz="1200" b="0" i="0" kern="1200" dirty="0" smtClean="0">
                <a:solidFill>
                  <a:schemeClr val="tx1"/>
                </a:solidFill>
                <a:latin typeface="+mn-lt"/>
                <a:ea typeface="+mn-ea"/>
                <a:cs typeface="+mn-cs"/>
              </a:rPr>
              <a:t>年，美国国家标准局</a:t>
            </a:r>
            <a:r>
              <a:rPr lang="en-US" altLang="zh-CN" sz="1200" b="0" i="0" kern="1200" dirty="0" smtClean="0">
                <a:solidFill>
                  <a:schemeClr val="tx1"/>
                </a:solidFill>
                <a:latin typeface="+mn-lt"/>
                <a:ea typeface="+mn-ea"/>
                <a:cs typeface="+mn-cs"/>
              </a:rPr>
              <a:t>(</a:t>
            </a:r>
            <a:r>
              <a:rPr lang="en-US" sz="1200" b="0" i="0" kern="1200" dirty="0" smtClean="0">
                <a:solidFill>
                  <a:schemeClr val="tx1"/>
                </a:solidFill>
                <a:latin typeface="+mn-lt"/>
                <a:ea typeface="+mn-ea"/>
                <a:cs typeface="+mn-cs"/>
              </a:rPr>
              <a:t>National Bureau of Standards)</a:t>
            </a:r>
            <a:r>
              <a:rPr lang="zh-CN" altLang="en-US" sz="1200" b="0" i="0" kern="1200" dirty="0" smtClean="0">
                <a:solidFill>
                  <a:schemeClr val="tx1"/>
                </a:solidFill>
                <a:latin typeface="+mn-lt"/>
                <a:ea typeface="+mn-ea"/>
                <a:cs typeface="+mn-cs"/>
              </a:rPr>
              <a:t>发布“</a:t>
            </a:r>
            <a:r>
              <a:rPr lang="en-US" sz="1200" b="0" i="0" kern="1200" dirty="0" smtClean="0">
                <a:solidFill>
                  <a:schemeClr val="tx1"/>
                </a:solidFill>
                <a:latin typeface="+mn-lt"/>
                <a:ea typeface="+mn-ea"/>
                <a:cs typeface="+mn-cs"/>
              </a:rPr>
              <a:t>Guideline for Lifecycle of Computer Software”，</a:t>
            </a:r>
            <a:r>
              <a:rPr lang="zh-CN" altLang="en-US" sz="1200" b="0" i="0" kern="1200" dirty="0" smtClean="0">
                <a:solidFill>
                  <a:schemeClr val="tx1"/>
                </a:solidFill>
                <a:latin typeface="+mn-lt"/>
                <a:ea typeface="+mn-ea"/>
                <a:cs typeface="+mn-cs"/>
              </a:rPr>
              <a:t>也就是我们常说的</a:t>
            </a:r>
            <a:r>
              <a:rPr lang="en-US" sz="1200" b="0" i="0" kern="1200" dirty="0" smtClean="0">
                <a:solidFill>
                  <a:schemeClr val="tx1"/>
                </a:solidFill>
                <a:latin typeface="+mn-lt"/>
                <a:ea typeface="+mn-ea"/>
                <a:cs typeface="+mn-cs"/>
              </a:rPr>
              <a:t>VV&amp;T。VV&amp;T</a:t>
            </a:r>
            <a:r>
              <a:rPr lang="zh-CN" altLang="en-US" sz="1200" b="0" i="0" kern="1200" dirty="0" smtClean="0">
                <a:solidFill>
                  <a:schemeClr val="tx1"/>
                </a:solidFill>
                <a:latin typeface="+mn-lt"/>
                <a:ea typeface="+mn-ea"/>
                <a:cs typeface="+mn-cs"/>
              </a:rPr>
              <a:t>提出了测试界很有名的两个名词：验证</a:t>
            </a:r>
            <a:r>
              <a:rPr lang="en-US" altLang="zh-CN" sz="1200" b="0" i="0" kern="1200" dirty="0" smtClean="0">
                <a:solidFill>
                  <a:schemeClr val="tx1"/>
                </a:solidFill>
                <a:latin typeface="+mn-lt"/>
                <a:ea typeface="+mn-ea"/>
                <a:cs typeface="+mn-cs"/>
              </a:rPr>
              <a:t>(</a:t>
            </a:r>
            <a:r>
              <a:rPr lang="en-US" sz="1200" b="0" i="0" kern="1200" dirty="0" smtClean="0">
                <a:solidFill>
                  <a:schemeClr val="tx1"/>
                </a:solidFill>
                <a:latin typeface="+mn-lt"/>
                <a:ea typeface="+mn-ea"/>
                <a:cs typeface="+mn-cs"/>
              </a:rPr>
              <a:t>Verification)</a:t>
            </a:r>
            <a:r>
              <a:rPr lang="zh-CN" altLang="en-US" sz="1200" b="0" i="0" kern="1200" dirty="0" smtClean="0">
                <a:solidFill>
                  <a:schemeClr val="tx1"/>
                </a:solidFill>
                <a:latin typeface="+mn-lt"/>
                <a:ea typeface="+mn-ea"/>
                <a:cs typeface="+mn-cs"/>
              </a:rPr>
              <a:t>和确认</a:t>
            </a:r>
            <a:r>
              <a:rPr lang="en-US" altLang="zh-CN" sz="1200" b="0" i="0" kern="1200" dirty="0" smtClean="0">
                <a:solidFill>
                  <a:schemeClr val="tx1"/>
                </a:solidFill>
                <a:latin typeface="+mn-lt"/>
                <a:ea typeface="+mn-ea"/>
                <a:cs typeface="+mn-cs"/>
              </a:rPr>
              <a:t>(</a:t>
            </a:r>
            <a:r>
              <a:rPr lang="en-US" sz="1200" b="0" i="0" kern="1200" dirty="0" smtClean="0">
                <a:solidFill>
                  <a:schemeClr val="tx1"/>
                </a:solidFill>
                <a:latin typeface="+mn-lt"/>
                <a:ea typeface="+mn-ea"/>
                <a:cs typeface="+mn-cs"/>
              </a:rPr>
              <a:t>Validation) Validation, Verification and Testing </a:t>
            </a:r>
            <a:br>
              <a:rPr lang="en-US" sz="1200" b="0" i="0" kern="1200" dirty="0" smtClean="0">
                <a:solidFill>
                  <a:schemeClr val="tx1"/>
                </a:solidFill>
                <a:latin typeface="+mn-lt"/>
                <a:ea typeface="+mn-ea"/>
                <a:cs typeface="+mn-cs"/>
              </a:rPr>
            </a:br>
            <a:r>
              <a:rPr lang="en-US" sz="1200" b="0" i="0" kern="1200" dirty="0" smtClean="0">
                <a:solidFill>
                  <a:schemeClr val="tx1"/>
                </a:solidFill>
                <a:latin typeface="+mn-lt"/>
                <a:ea typeface="+mn-ea"/>
                <a:cs typeface="+mn-cs"/>
              </a:rPr>
              <a:t>　　</a:t>
            </a:r>
            <a:r>
              <a:rPr lang="en-US" sz="1200" b="1" i="1" kern="1200" dirty="0" smtClean="0">
                <a:solidFill>
                  <a:schemeClr val="tx1"/>
                </a:solidFill>
                <a:latin typeface="+mn-lt"/>
                <a:ea typeface="+mn-ea"/>
                <a:cs typeface="+mn-cs"/>
              </a:rPr>
              <a:t>Verification: Are we building the product right?</a:t>
            </a:r>
            <a:r>
              <a:rPr lang="en-US" sz="1200" b="0" i="0" kern="1200" dirty="0" smtClean="0">
                <a:solidFill>
                  <a:schemeClr val="tx1"/>
                </a:solidFill>
                <a:latin typeface="+mn-lt"/>
                <a:ea typeface="+mn-ea"/>
                <a:cs typeface="+mn-cs"/>
              </a:rPr>
              <a:t/>
            </a:r>
            <a:br>
              <a:rPr lang="en-US" sz="1200" b="0" i="0" kern="1200" dirty="0" smtClean="0">
                <a:solidFill>
                  <a:schemeClr val="tx1"/>
                </a:solidFill>
                <a:latin typeface="+mn-lt"/>
                <a:ea typeface="+mn-ea"/>
                <a:cs typeface="+mn-cs"/>
              </a:rPr>
            </a:br>
            <a:r>
              <a:rPr lang="en-US" sz="1200" b="1" i="1" kern="1200" dirty="0" smtClean="0">
                <a:solidFill>
                  <a:schemeClr val="tx1"/>
                </a:solidFill>
                <a:latin typeface="+mn-lt"/>
                <a:ea typeface="+mn-ea"/>
                <a:cs typeface="+mn-cs"/>
              </a:rPr>
              <a:t>　　Validation: Are we building the right product?</a:t>
            </a:r>
            <a:endParaRPr 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人们提出了在软件生命周期中使用分析，评审，测试来评估产品的理论。软件测试工程在这个时期得到了快速的发展：</a:t>
            </a:r>
          </a:p>
          <a:p>
            <a:pPr latinLnBrk="1"/>
            <a:r>
              <a:rPr lang="zh-CN" altLang="en-US" sz="1200" b="0" i="0" kern="1200" dirty="0" smtClean="0">
                <a:solidFill>
                  <a:schemeClr val="tx1"/>
                </a:solidFill>
                <a:latin typeface="+mn-lt"/>
                <a:ea typeface="+mn-ea"/>
                <a:cs typeface="+mn-cs"/>
              </a:rPr>
              <a:t>出现测试经理</a:t>
            </a:r>
            <a:r>
              <a:rPr lang="en-US" altLang="zh-CN" sz="1200" b="0" i="0" kern="1200" dirty="0" smtClean="0">
                <a:solidFill>
                  <a:schemeClr val="tx1"/>
                </a:solidFill>
                <a:latin typeface="+mn-lt"/>
                <a:ea typeface="+mn-ea"/>
                <a:cs typeface="+mn-cs"/>
              </a:rPr>
              <a:t>(</a:t>
            </a:r>
            <a:r>
              <a:rPr lang="en-US" sz="1200" b="0" i="0" kern="1200" dirty="0" smtClean="0">
                <a:solidFill>
                  <a:schemeClr val="tx1"/>
                </a:solidFill>
                <a:latin typeface="+mn-lt"/>
                <a:ea typeface="+mn-ea"/>
                <a:cs typeface="+mn-cs"/>
              </a:rPr>
              <a:t>test manager)，</a:t>
            </a:r>
            <a:r>
              <a:rPr lang="zh-CN" altLang="en-US" sz="1200" b="0" i="0" kern="1200" dirty="0" smtClean="0">
                <a:solidFill>
                  <a:schemeClr val="tx1"/>
                </a:solidFill>
                <a:latin typeface="+mn-lt"/>
                <a:ea typeface="+mn-ea"/>
                <a:cs typeface="+mn-cs"/>
              </a:rPr>
              <a:t>测试分析师</a:t>
            </a:r>
            <a:r>
              <a:rPr lang="en-US" altLang="zh-CN" sz="1200" b="0" i="0" kern="1200" dirty="0" smtClean="0">
                <a:solidFill>
                  <a:schemeClr val="tx1"/>
                </a:solidFill>
                <a:latin typeface="+mn-lt"/>
                <a:ea typeface="+mn-ea"/>
                <a:cs typeface="+mn-cs"/>
              </a:rPr>
              <a:t>(</a:t>
            </a:r>
            <a:r>
              <a:rPr lang="en-US" sz="1200" b="0" i="0" kern="1200" dirty="0" smtClean="0">
                <a:solidFill>
                  <a:schemeClr val="tx1"/>
                </a:solidFill>
                <a:latin typeface="+mn-lt"/>
                <a:ea typeface="+mn-ea"/>
                <a:cs typeface="+mn-cs"/>
              </a:rPr>
              <a:t>test analyst)</a:t>
            </a:r>
            <a:r>
              <a:rPr lang="zh-CN" altLang="en-US" sz="1200" b="0" i="0" kern="1200" dirty="0" smtClean="0">
                <a:solidFill>
                  <a:schemeClr val="tx1"/>
                </a:solidFill>
                <a:latin typeface="+mn-lt"/>
                <a:ea typeface="+mn-ea"/>
                <a:cs typeface="+mn-cs"/>
              </a:rPr>
              <a:t>等职称</a:t>
            </a:r>
          </a:p>
          <a:p>
            <a:pPr latinLnBrk="1"/>
            <a:r>
              <a:rPr lang="zh-CN" altLang="en-US" sz="1200" b="0" i="0" kern="1200" dirty="0" smtClean="0">
                <a:solidFill>
                  <a:schemeClr val="tx1"/>
                </a:solidFill>
                <a:latin typeface="+mn-lt"/>
                <a:ea typeface="+mn-ea"/>
                <a:cs typeface="+mn-cs"/>
              </a:rPr>
              <a:t>开展正式的国际性测试会议和活动</a:t>
            </a:r>
          </a:p>
          <a:p>
            <a:pPr latinLnBrk="1"/>
            <a:r>
              <a:rPr lang="zh-CN" altLang="en-US" sz="1200" b="0" i="0" kern="1200" dirty="0" smtClean="0">
                <a:solidFill>
                  <a:schemeClr val="tx1"/>
                </a:solidFill>
                <a:latin typeface="+mn-lt"/>
                <a:ea typeface="+mn-ea"/>
                <a:cs typeface="+mn-cs"/>
              </a:rPr>
              <a:t>发表大量测试刊物</a:t>
            </a:r>
          </a:p>
          <a:p>
            <a:pPr latinLnBrk="1"/>
            <a:r>
              <a:rPr lang="zh-CN" altLang="en-US" sz="1200" b="0" i="0" kern="1200" dirty="0" smtClean="0">
                <a:solidFill>
                  <a:schemeClr val="tx1"/>
                </a:solidFill>
                <a:latin typeface="+mn-lt"/>
                <a:ea typeface="+mn-ea"/>
                <a:cs typeface="+mn-cs"/>
              </a:rPr>
              <a:t>发布相关国际标准</a:t>
            </a:r>
          </a:p>
          <a:p>
            <a:r>
              <a:rPr lang="zh-CN" altLang="en-US" sz="1200" b="0" i="0" kern="1200" dirty="0" smtClean="0">
                <a:solidFill>
                  <a:schemeClr val="tx1"/>
                </a:solidFill>
                <a:latin typeface="+mn-lt"/>
                <a:ea typeface="+mn-ea"/>
                <a:cs typeface="+mn-cs"/>
              </a:rPr>
              <a:t>以上种种都预示着：软件测试正作为一门独立的，专业的，具有影响力的工程学发展起来了。</a:t>
            </a:r>
          </a:p>
          <a:p>
            <a:r>
              <a:rPr lang="zh-CN" altLang="en-US" sz="1200" b="0" i="0" kern="1200" dirty="0" smtClean="0">
                <a:solidFill>
                  <a:schemeClr val="tx1"/>
                </a:solidFill>
                <a:latin typeface="+mn-lt"/>
                <a:ea typeface="+mn-ea"/>
                <a:cs typeface="+mn-cs"/>
              </a:rPr>
              <a:t> </a:t>
            </a:r>
          </a:p>
          <a:p>
            <a:pPr latinLnBrk="1"/>
            <a:r>
              <a:rPr lang="zh-CN" altLang="en-US" sz="1200" b="1" i="0" kern="1200" dirty="0" smtClean="0">
                <a:solidFill>
                  <a:schemeClr val="tx1"/>
                </a:solidFill>
                <a:latin typeface="+mn-lt"/>
                <a:ea typeface="+mn-ea"/>
                <a:cs typeface="+mn-cs"/>
              </a:rPr>
              <a:t>预防为主</a:t>
            </a:r>
            <a:endParaRPr lang="zh-CN" altLang="en-US" sz="1200" b="0" i="0" kern="1200" dirty="0" smtClean="0">
              <a:solidFill>
                <a:schemeClr val="tx1"/>
              </a:solidFill>
              <a:latin typeface="+mn-lt"/>
              <a:ea typeface="+mn-ea"/>
              <a:cs typeface="+mn-cs"/>
            </a:endParaRPr>
          </a:p>
          <a:p>
            <a:r>
              <a:rPr lang="zh-CN" altLang="en-US" sz="1200" b="0" i="0" kern="1200" dirty="0" smtClean="0">
                <a:solidFill>
                  <a:schemeClr val="tx1"/>
                </a:solidFill>
                <a:latin typeface="+mn-lt"/>
                <a:ea typeface="+mn-ea"/>
                <a:cs typeface="+mn-cs"/>
              </a:rPr>
              <a:t>　　预防为主是当下软件测试的主流思想之一。</a:t>
            </a:r>
            <a:r>
              <a:rPr lang="en-US" sz="1200" b="0" i="0" kern="1200" dirty="0" smtClean="0">
                <a:solidFill>
                  <a:schemeClr val="tx1"/>
                </a:solidFill>
                <a:latin typeface="+mn-lt"/>
                <a:ea typeface="+mn-ea"/>
                <a:cs typeface="+mn-cs"/>
              </a:rPr>
              <a:t>STEP(Systematic Test and Evaluation Process)</a:t>
            </a:r>
            <a:r>
              <a:rPr lang="zh-CN" altLang="en-US" sz="1200" b="0" i="0" kern="1200" dirty="0" smtClean="0">
                <a:solidFill>
                  <a:schemeClr val="tx1"/>
                </a:solidFill>
                <a:latin typeface="+mn-lt"/>
                <a:ea typeface="+mn-ea"/>
                <a:cs typeface="+mn-cs"/>
              </a:rPr>
              <a:t>是最早的一个以预防为主的生命周期模型，</a:t>
            </a:r>
            <a:r>
              <a:rPr lang="en-US" sz="1200" b="0" i="0" kern="1200" dirty="0" smtClean="0">
                <a:solidFill>
                  <a:schemeClr val="tx1"/>
                </a:solidFill>
                <a:latin typeface="+mn-lt"/>
                <a:ea typeface="+mn-ea"/>
                <a:cs typeface="+mn-cs"/>
              </a:rPr>
              <a:t>STEP</a:t>
            </a:r>
            <a:r>
              <a:rPr lang="zh-CN" altLang="en-US" sz="1200" b="0" i="0" kern="1200" dirty="0" smtClean="0">
                <a:solidFill>
                  <a:schemeClr val="tx1"/>
                </a:solidFill>
                <a:latin typeface="+mn-lt"/>
                <a:ea typeface="+mn-ea"/>
                <a:cs typeface="+mn-cs"/>
              </a:rPr>
              <a:t>认为测试与开发是并行的，整个测试的生命周期也是由计划，分析，设计，开发，执行和维护组成，也就是说，测试不是在编码完成后才开始介入，而是贯穿于整个软件生命周期。我们都知道，没有</a:t>
            </a:r>
            <a:r>
              <a:rPr lang="en-US" altLang="zh-CN" sz="1200" b="0" i="0" kern="1200" dirty="0" smtClean="0">
                <a:solidFill>
                  <a:schemeClr val="tx1"/>
                </a:solidFill>
                <a:latin typeface="+mn-lt"/>
                <a:ea typeface="+mn-ea"/>
                <a:cs typeface="+mn-cs"/>
              </a:rPr>
              <a:t>100%</a:t>
            </a:r>
            <a:r>
              <a:rPr lang="zh-CN" altLang="en-US" sz="1200" b="0" i="0" kern="1200" dirty="0" smtClean="0">
                <a:solidFill>
                  <a:schemeClr val="tx1"/>
                </a:solidFill>
                <a:latin typeface="+mn-lt"/>
                <a:ea typeface="+mn-ea"/>
                <a:cs typeface="+mn-cs"/>
              </a:rPr>
              <a:t>完美的软件，零缺陷是不可能的，所以我们要做的是：尽量早的介入，尽量早的发现这些明显的或隐藏的</a:t>
            </a:r>
            <a:r>
              <a:rPr lang="en-US" sz="1200" b="0" i="0" kern="1200" dirty="0" smtClean="0">
                <a:solidFill>
                  <a:schemeClr val="tx1"/>
                </a:solidFill>
                <a:latin typeface="+mn-lt"/>
                <a:ea typeface="+mn-ea"/>
                <a:cs typeface="+mn-cs"/>
              </a:rPr>
              <a:t>bug，</a:t>
            </a:r>
            <a:r>
              <a:rPr lang="zh-CN" altLang="en-US" sz="1200" b="0" i="0" kern="1200" dirty="0" smtClean="0">
                <a:solidFill>
                  <a:schemeClr val="tx1"/>
                </a:solidFill>
                <a:latin typeface="+mn-lt"/>
                <a:ea typeface="+mn-ea"/>
                <a:cs typeface="+mn-cs"/>
              </a:rPr>
              <a:t>发现得越早，修复起来的成本越低，产生的风险也越小。</a:t>
            </a:r>
          </a:p>
          <a:p>
            <a:r>
              <a:rPr lang="zh-CN" altLang="en-US" sz="1200" b="0" i="0" kern="1200" dirty="0" smtClean="0">
                <a:solidFill>
                  <a:schemeClr val="tx1"/>
                </a:solidFill>
                <a:latin typeface="+mn-lt"/>
                <a:ea typeface="+mn-ea"/>
                <a:cs typeface="+mn-cs"/>
              </a:rPr>
              <a:t>　　虽然每一个发展阶段对软件测试的认识都有其局限性，但是前辈们一直在思考和总结前人的经验，创造性地提出新的理论和方向，这种精神非常值得尊敬和学习。所谓以铜为镜，可正衣冠；以史为镜，可明得失。知道了从哪里来，方能更好的明白该到哪里去。</a:t>
            </a:r>
          </a:p>
          <a:p>
            <a:endParaRPr lang="en-US" dirty="0" smtClean="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7</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1" dirty="0" smtClean="0"/>
              <a:t>一、基于测试内容本身：</a:t>
            </a:r>
            <a:endParaRPr lang="en-US" altLang="zh-CN" b="1" dirty="0" smtClean="0"/>
          </a:p>
          <a:p>
            <a:r>
              <a:rPr lang="en-US" altLang="zh-CN" dirty="0" smtClean="0"/>
              <a:t>1</a:t>
            </a:r>
            <a:r>
              <a:rPr lang="zh-CN" altLang="en-US" dirty="0" smtClean="0"/>
              <a:t>、业务、特性、需求、场景、用例</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2</a:t>
            </a:r>
            <a:r>
              <a:rPr lang="zh-CN" altLang="en-US" dirty="0" smtClean="0"/>
              <a:t>、测试需求、测试设计、测试执行、测试分析评估</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3</a:t>
            </a:r>
            <a:r>
              <a:rPr lang="zh-CN" altLang="en-US" dirty="0" smtClean="0"/>
              <a:t>、</a:t>
            </a:r>
            <a:r>
              <a:rPr lang="en-US" altLang="zh-CN" dirty="0" smtClean="0"/>
              <a:t>UI</a:t>
            </a:r>
            <a:r>
              <a:rPr lang="zh-CN" altLang="en-US" dirty="0" smtClean="0"/>
              <a:t>测试、单元测试、接口测试、业务自动化测试、手工测试</a:t>
            </a:r>
            <a:endParaRPr lang="en-US" altLang="zh-CN" dirty="0" smtClean="0"/>
          </a:p>
          <a:p>
            <a:r>
              <a:rPr lang="en-US" altLang="zh-CN" dirty="0" smtClean="0"/>
              <a:t>4</a:t>
            </a:r>
            <a:r>
              <a:rPr lang="zh-CN" altLang="en-US" dirty="0" smtClean="0"/>
              <a:t>、功能测试、性能测试、可靠性测试、兼容性测试、安全测试</a:t>
            </a:r>
            <a:endParaRPr lang="en-US" altLang="zh-CN" b="1" dirty="0" smtClean="0"/>
          </a:p>
          <a:p>
            <a:r>
              <a:rPr lang="zh-CN" altLang="en-US" b="1" dirty="0" smtClean="0"/>
              <a:t>二、基于技术面：</a:t>
            </a:r>
            <a:endParaRPr lang="en-US" altLang="zh-CN" b="1" dirty="0" smtClean="0"/>
          </a:p>
          <a:p>
            <a:r>
              <a:rPr lang="zh-CN" altLang="en-US" b="0" dirty="0" smtClean="0"/>
              <a:t>自动化、测试云化、测试服务化、敏捷化（</a:t>
            </a:r>
            <a:r>
              <a:rPr lang="en-US" altLang="zh-CN" b="0" dirty="0" smtClean="0"/>
              <a:t>DevOps</a:t>
            </a:r>
            <a:r>
              <a:rPr lang="zh-CN" altLang="en-US" b="0" dirty="0" smtClean="0"/>
              <a:t>，测试左移、测试右移）、测试智能化</a:t>
            </a:r>
            <a:endParaRPr lang="en-US" dirty="0" smtClean="0"/>
          </a:p>
          <a:p>
            <a:r>
              <a:rPr lang="zh-CN" altLang="en-US" b="1" dirty="0" smtClean="0"/>
              <a:t>自动化、云化、服务化甚至智能化、敏捷化</a:t>
            </a:r>
            <a:r>
              <a:rPr lang="zh-CN" altLang="en-US" dirty="0" smtClean="0"/>
              <a:t>，</a:t>
            </a:r>
            <a:r>
              <a:rPr lang="zh-CN" altLang="en-US" b="1" dirty="0" smtClean="0"/>
              <a:t>这些实践或趋势容易融合在一起。</a:t>
            </a:r>
            <a:r>
              <a:rPr lang="zh-CN" altLang="en-US" dirty="0" smtClean="0"/>
              <a:t>例如，将过去集中式或相对独立分散的自动化测试环境转换成云平台，会减少企业重复建设和投资，产生更大的收益。服务化，往往需要云平台的支持，而有了云平台，能产生更多的数据，为智能化服务。</a:t>
            </a:r>
            <a:endParaRPr lang="en-US" altLang="zh-CN" dirty="0" smtClean="0"/>
          </a:p>
          <a:p>
            <a:endParaRPr lang="en-US" dirty="0" smtClean="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8</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这些年国内测试一直在进步，十几年前网上测试技术相关的资料、实践分享还很少。但现在已经遍地开花。</a:t>
            </a:r>
            <a:endParaRPr lang="en-US" altLang="zh-CN" dirty="0" smtClean="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9</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zh-CN" altLang="en-US" b="0" dirty="0"/>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10</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smtClean="0">
                <a:solidFill>
                  <a:schemeClr val="tx1"/>
                </a:solidFill>
                <a:latin typeface="+mn-lt"/>
                <a:ea typeface="+mn-ea"/>
                <a:cs typeface="+mn-cs"/>
              </a:rPr>
              <a:t>另一个问题是，大家更热衷技术，对测试本身想得很少。测试本身最重要的是什么？大家没怎么想。例如敏捷开发，什么是敏捷开发？就是快速迭代，这只是现象和特征，并不是本质。现在敏捷开发测试，瀑布模型测试，流程还不够有效，大家知道参与需求分析和讨论、参与代码评审，但许多时候我们是被动参与这个过程，或者任务压的比较紧，可能就没有时间去参加；有时候，有时间也没有主动地去做这件事。</a:t>
            </a:r>
            <a:endParaRPr lang="en-US" altLang="zh-CN" sz="1200" b="0" i="0" kern="1200" dirty="0" smtClean="0">
              <a:solidFill>
                <a:schemeClr val="tx1"/>
              </a:solidFill>
              <a:latin typeface="+mn-lt"/>
              <a:ea typeface="+mn-ea"/>
              <a:cs typeface="+mn-cs"/>
            </a:endParaRPr>
          </a:p>
        </p:txBody>
      </p:sp>
      <p:sp>
        <p:nvSpPr>
          <p:cNvPr id="4" name="灯片编号占位符 3"/>
          <p:cNvSpPr>
            <a:spLocks noGrp="1"/>
          </p:cNvSpPr>
          <p:nvPr>
            <p:ph type="sldNum" sz="quarter" idx="10"/>
          </p:nvPr>
        </p:nvSpPr>
        <p:spPr/>
        <p:txBody>
          <a:bodyPr/>
          <a:lstStyle/>
          <a:p>
            <a:fld id="{DAFD032D-9267-4A75-9CAD-1D2DD3D7AF3B}" type="slidenum">
              <a:rPr lang="zh-CN" altLang="en-US" smtClean="0"/>
              <a:pPr/>
              <a:t>11</a:t>
            </a:fld>
            <a:endParaRPr lang="zh-CN" altLang="en-US"/>
          </a:p>
        </p:txBody>
      </p:sp>
    </p:spTree>
    <p:extLst>
      <p:ext uri="{BB962C8B-B14F-4D97-AF65-F5344CB8AC3E}">
        <p14:creationId xmlns:p14="http://schemas.microsoft.com/office/powerpoint/2010/main" xmlns="" val="35862051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2.xml"/><Relationship Id="rId5" Type="http://schemas.openxmlformats.org/officeDocument/2006/relationships/image" Target="../media/image3.png"/><Relationship Id="rId4" Type="http://schemas.openxmlformats.org/officeDocument/2006/relationships/image" Target="../media/image2.jpe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3387774" y="3384103"/>
            <a:ext cx="2016224" cy="1709660"/>
          </a:xfrm>
          <a:prstGeom prst="rect">
            <a:avLst/>
          </a:prstGeom>
        </p:spPr>
      </p:pic>
      <p:grpSp>
        <p:nvGrpSpPr>
          <p:cNvPr id="8" name="组合 13">
            <a:extLst>
              <a:ext uri="{FF2B5EF4-FFF2-40B4-BE49-F238E27FC236}">
                <a16:creationId xmlns:a16="http://schemas.microsoft.com/office/drawing/2014/main" xmlns="" id="{D3EFE50E-369E-4276-AF53-5F156F32B9BB}"/>
              </a:ext>
            </a:extLst>
          </p:cNvPr>
          <p:cNvGrpSpPr/>
          <p:nvPr userDrawn="1"/>
        </p:nvGrpSpPr>
        <p:grpSpPr>
          <a:xfrm>
            <a:off x="8137301" y="5832375"/>
            <a:ext cx="3236734" cy="561630"/>
            <a:chOff x="2940784" y="4629164"/>
            <a:chExt cx="2372586" cy="561630"/>
          </a:xfrm>
        </p:grpSpPr>
        <p:sp>
          <p:nvSpPr>
            <p:cNvPr id="9" name="Rectangle: Rounded Corners 19">
              <a:extLst>
                <a:ext uri="{FF2B5EF4-FFF2-40B4-BE49-F238E27FC236}">
                  <a16:creationId xmlns:a16="http://schemas.microsoft.com/office/drawing/2014/main" xmlns="" id="{DC31CFDC-AB9B-4E7B-B363-606B596D3065}"/>
                </a:ext>
              </a:extLst>
            </p:cNvPr>
            <p:cNvSpPr/>
            <p:nvPr/>
          </p:nvSpPr>
          <p:spPr>
            <a:xfrm>
              <a:off x="2940784" y="4629164"/>
              <a:ext cx="2108269" cy="233952"/>
            </a:xfrm>
            <a:prstGeom prst="roundRect">
              <a:avLst>
                <a:gd name="adj" fmla="val 5000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defRPr/>
              </a:pPr>
              <a:endParaRPr lang="id-ID" sz="1400">
                <a:solidFill>
                  <a:schemeClr val="tx1"/>
                </a:solidFill>
                <a:latin typeface="Calibri" panose="020F0502020204030204"/>
              </a:endParaRPr>
            </a:p>
          </p:txBody>
        </p:sp>
        <p:sp>
          <p:nvSpPr>
            <p:cNvPr id="10" name="文本框 9">
              <a:extLst>
                <a:ext uri="{FF2B5EF4-FFF2-40B4-BE49-F238E27FC236}">
                  <a16:creationId xmlns:a16="http://schemas.microsoft.com/office/drawing/2014/main" xmlns="" id="{1CAA3EF1-0D9F-45A8-B0CE-4B1867BD0428}"/>
                </a:ext>
              </a:extLst>
            </p:cNvPr>
            <p:cNvSpPr txBox="1"/>
            <p:nvPr/>
          </p:nvSpPr>
          <p:spPr>
            <a:xfrm>
              <a:off x="3626966" y="4929184"/>
              <a:ext cx="1686404" cy="261610"/>
            </a:xfrm>
            <a:prstGeom prst="rect">
              <a:avLst/>
            </a:prstGeom>
            <a:noFill/>
            <a:ln>
              <a:noFill/>
            </a:ln>
          </p:spPr>
          <p:txBody>
            <a:bodyPr wrap="none" rtlCol="0">
              <a:spAutoFit/>
            </a:bodyPr>
            <a:lstStyle/>
            <a:p>
              <a:r>
                <a:rPr lang="zh-CN" altLang="en-US" sz="1100" dirty="0">
                  <a:latin typeface="微软雅黑 Light" panose="020B0502040204020203" pitchFamily="34" charset="-122"/>
                  <a:ea typeface="微软雅黑 Light" panose="020B0502040204020203" pitchFamily="34" charset="-122"/>
                </a:rPr>
                <a:t>深信服科技培训发展中心系列课程</a:t>
              </a:r>
            </a:p>
          </p:txBody>
        </p:sp>
      </p:grpSp>
      <p:pic>
        <p:nvPicPr>
          <p:cNvPr id="11" name="图片 10" descr="ppt模板背景-01.jpg">
            <a:extLst>
              <a:ext uri="{FF2B5EF4-FFF2-40B4-BE49-F238E27FC236}">
                <a16:creationId xmlns:a16="http://schemas.microsoft.com/office/drawing/2014/main" xmlns="" id="{3C9E7845-9B92-4768-99BF-3DF475493D88}"/>
              </a:ext>
            </a:extLst>
          </p:cNvPr>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0" y="0"/>
            <a:ext cx="11522075" cy="6467240"/>
          </a:xfrm>
          <a:prstGeom prst="rect">
            <a:avLst/>
          </a:prstGeom>
        </p:spPr>
      </p:pic>
      <p:sp>
        <p:nvSpPr>
          <p:cNvPr id="12" name="文本占位符 36">
            <a:extLst>
              <a:ext uri="{FF2B5EF4-FFF2-40B4-BE49-F238E27FC236}">
                <a16:creationId xmlns:a16="http://schemas.microsoft.com/office/drawing/2014/main" xmlns="" id="{591A9E49-C8B6-418F-9562-7FF62A2FF891}"/>
              </a:ext>
            </a:extLst>
          </p:cNvPr>
          <p:cNvSpPr>
            <a:spLocks noGrp="1"/>
          </p:cNvSpPr>
          <p:nvPr>
            <p:ph type="body" sz="quarter" idx="13" hasCustomPrompt="1"/>
          </p:nvPr>
        </p:nvSpPr>
        <p:spPr>
          <a:xfrm>
            <a:off x="4448979" y="2162366"/>
            <a:ext cx="6324135" cy="599912"/>
          </a:xfrm>
        </p:spPr>
        <p:txBody>
          <a:bodyPr>
            <a:normAutofit/>
          </a:bodyPr>
          <a:lstStyle>
            <a:lvl1pPr marL="0" indent="0" algn="r">
              <a:buFontTx/>
              <a:buNone/>
              <a:defRPr sz="3780" b="1">
                <a:solidFill>
                  <a:srgbClr val="184199"/>
                </a:solidFill>
                <a:latin typeface="Microsoft YaHei" panose="020B0503020204020204" charset="-122"/>
                <a:ea typeface="Microsoft YaHei" panose="020B0503020204020204" charset="-122"/>
                <a:cs typeface="Microsoft YaHei" panose="020B0503020204020204" charset="-122"/>
              </a:defRPr>
            </a:lvl1pPr>
          </a:lstStyle>
          <a:p>
            <a:pPr lvl="0"/>
            <a:r>
              <a:rPr kumimoji="1" lang="en-US" altLang="zh-CN" dirty="0"/>
              <a:t>2019</a:t>
            </a:r>
            <a:r>
              <a:rPr kumimoji="1" lang="zh-CN" altLang="en-US" dirty="0"/>
              <a:t>届校招新员工培训课程</a:t>
            </a:r>
          </a:p>
        </p:txBody>
      </p:sp>
      <p:pic>
        <p:nvPicPr>
          <p:cNvPr id="20" name="图片 19">
            <a:extLst>
              <a:ext uri="{FF2B5EF4-FFF2-40B4-BE49-F238E27FC236}">
                <a16:creationId xmlns:a16="http://schemas.microsoft.com/office/drawing/2014/main" xmlns="" id="{385F63DC-74EE-4E60-91F9-1832B4BF7C16}"/>
              </a:ext>
            </a:extLst>
          </p:cNvPr>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9051852" y="767411"/>
            <a:ext cx="1706835" cy="589119"/>
          </a:xfrm>
          <a:prstGeom prst="rect">
            <a:avLst/>
          </a:prstGeom>
        </p:spPr>
      </p:pic>
    </p:spTree>
    <p:custDataLst>
      <p:tags r:id="rId1"/>
    </p:custData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内页">
    <p:spTree>
      <p:nvGrpSpPr>
        <p:cNvPr id="1" name=""/>
        <p:cNvGrpSpPr/>
        <p:nvPr/>
      </p:nvGrpSpPr>
      <p:grpSpPr>
        <a:xfrm>
          <a:off x="0" y="0"/>
          <a:ext cx="0" cy="0"/>
          <a:chOff x="0" y="0"/>
          <a:chExt cx="0" cy="0"/>
        </a:xfrm>
      </p:grpSpPr>
      <p:sp>
        <p:nvSpPr>
          <p:cNvPr id="4" name="标题 1"/>
          <p:cNvSpPr txBox="1">
            <a:spLocks/>
          </p:cNvSpPr>
          <p:nvPr userDrawn="1"/>
        </p:nvSpPr>
        <p:spPr>
          <a:xfrm>
            <a:off x="9211350" y="5988069"/>
            <a:ext cx="1953575" cy="28575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zh-CN" altLang="en-US" sz="1100" i="0" u="none" strike="noStrike" kern="1200" cap="none" spc="0" normalizeH="0" baseline="0" noProof="0" dirty="0">
              <a:ln>
                <a:noFill/>
              </a:ln>
              <a:solidFill>
                <a:schemeClr val="bg1">
                  <a:lumMod val="50000"/>
                </a:schemeClr>
              </a:solidFill>
              <a:effectLst/>
              <a:uLnTx/>
              <a:uFillTx/>
              <a:latin typeface="微软雅黑" pitchFamily="34" charset="-122"/>
              <a:ea typeface="微软雅黑" pitchFamily="34" charset="-122"/>
              <a:cs typeface="+mj-cs"/>
            </a:endParaRPr>
          </a:p>
        </p:txBody>
      </p:sp>
      <p:sp>
        <p:nvSpPr>
          <p:cNvPr id="7" name="文本框 6">
            <a:extLst>
              <a:ext uri="{FF2B5EF4-FFF2-40B4-BE49-F238E27FC236}">
                <a16:creationId xmlns:a16="http://schemas.microsoft.com/office/drawing/2014/main" xmlns="" id="{4130F422-7EE2-4122-9F69-DDE37A4116FB}"/>
              </a:ext>
            </a:extLst>
          </p:cNvPr>
          <p:cNvSpPr txBox="1"/>
          <p:nvPr userDrawn="1"/>
        </p:nvSpPr>
        <p:spPr>
          <a:xfrm>
            <a:off x="9145413" y="6131835"/>
            <a:ext cx="2300630" cy="261610"/>
          </a:xfrm>
          <a:prstGeom prst="rect">
            <a:avLst/>
          </a:prstGeom>
          <a:noFill/>
          <a:ln>
            <a:noFill/>
          </a:ln>
        </p:spPr>
        <p:txBody>
          <a:bodyPr wrap="none" rtlCol="0">
            <a:spAutoFit/>
          </a:bodyPr>
          <a:lstStyle/>
          <a:p>
            <a:r>
              <a:rPr lang="zh-CN" altLang="en-US" sz="1100" dirty="0">
                <a:latin typeface="微软雅黑 Light" panose="020B0502040204020203" pitchFamily="34" charset="-122"/>
                <a:ea typeface="微软雅黑 Light" panose="020B0502040204020203" pitchFamily="34" charset="-122"/>
              </a:rPr>
              <a:t>深信服科技培训发展中心系列课程</a:t>
            </a:r>
          </a:p>
        </p:txBody>
      </p:sp>
      <p:pic>
        <p:nvPicPr>
          <p:cNvPr id="8" name="图片 7">
            <a:extLst>
              <a:ext uri="{FF2B5EF4-FFF2-40B4-BE49-F238E27FC236}">
                <a16:creationId xmlns:a16="http://schemas.microsoft.com/office/drawing/2014/main" xmlns="" id="{F979A869-3FD2-47B3-A36A-89F5556673B5}"/>
              </a:ext>
            </a:extLst>
          </p:cNvPr>
          <p:cNvPicPr>
            <a:picLocks noChangeAspect="1"/>
          </p:cNvPicPr>
          <p:nvPr userDrawn="1"/>
        </p:nvPicPr>
        <p:blipFill>
          <a:blip r:embed="rId3" cstate="print">
            <a:extLst>
              <a:ext uri="{28A0092B-C50C-407E-A947-70E740481C1C}">
                <a14:useLocalDpi xmlns:a14="http://schemas.microsoft.com/office/drawing/2010/main" xmlns="" val="0"/>
              </a:ext>
            </a:extLst>
          </a:blip>
          <a:stretch>
            <a:fillRect/>
          </a:stretch>
        </p:blipFill>
        <p:spPr>
          <a:xfrm>
            <a:off x="-1" y="-1"/>
            <a:ext cx="11522075" cy="6480175"/>
          </a:xfrm>
          <a:prstGeom prst="rect">
            <a:avLst/>
          </a:prstGeom>
        </p:spPr>
      </p:pic>
      <p:pic>
        <p:nvPicPr>
          <p:cNvPr id="9" name="图片 8">
            <a:extLst>
              <a:ext uri="{FF2B5EF4-FFF2-40B4-BE49-F238E27FC236}">
                <a16:creationId xmlns:a16="http://schemas.microsoft.com/office/drawing/2014/main" xmlns="" id="{3B8E6DB0-0D83-4B65-BE7C-C3C492F3100A}"/>
              </a:ext>
            </a:extLst>
          </p:cNvPr>
          <p:cNvPicPr>
            <a:picLocks noChangeAspect="1"/>
          </p:cNvPicPr>
          <p:nvPr userDrawn="1"/>
        </p:nvPicPr>
        <p:blipFill>
          <a:blip r:embed="rId4" cstate="print">
            <a:extLst>
              <a:ext uri="{28A0092B-C50C-407E-A947-70E740481C1C}">
                <a14:useLocalDpi xmlns:a14="http://schemas.microsoft.com/office/drawing/2010/main" xmlns="" val="0"/>
              </a:ext>
            </a:extLst>
          </a:blip>
          <a:stretch>
            <a:fillRect/>
          </a:stretch>
        </p:blipFill>
        <p:spPr>
          <a:xfrm>
            <a:off x="9051852" y="508766"/>
            <a:ext cx="1706835" cy="589119"/>
          </a:xfrm>
          <a:prstGeom prst="rect">
            <a:avLst/>
          </a:prstGeom>
        </p:spPr>
      </p:pic>
      <p:sp>
        <p:nvSpPr>
          <p:cNvPr id="10" name="文本框 9">
            <a:extLst>
              <a:ext uri="{FF2B5EF4-FFF2-40B4-BE49-F238E27FC236}">
                <a16:creationId xmlns:a16="http://schemas.microsoft.com/office/drawing/2014/main" xmlns="" id="{895C8ECA-9575-4FFF-A538-F00089394072}"/>
              </a:ext>
            </a:extLst>
          </p:cNvPr>
          <p:cNvSpPr txBox="1"/>
          <p:nvPr userDrawn="1"/>
        </p:nvSpPr>
        <p:spPr>
          <a:xfrm>
            <a:off x="8556467" y="5958161"/>
            <a:ext cx="2164080" cy="250807"/>
          </a:xfrm>
          <a:prstGeom prst="rect">
            <a:avLst/>
          </a:prstGeom>
          <a:noFill/>
          <a:ln>
            <a:noFill/>
          </a:ln>
        </p:spPr>
        <p:txBody>
          <a:bodyPr wrap="none" rtlCol="0">
            <a:spAutoFit/>
          </a:bodyPr>
          <a:lstStyle/>
          <a:p>
            <a:pPr algn="ctr"/>
            <a:r>
              <a:rPr lang="zh-CN" altLang="en-US" sz="1040" dirty="0">
                <a:latin typeface="Microsoft YaHei Light" panose="020B0502040204020203" pitchFamily="34" charset="-122"/>
                <a:ea typeface="Microsoft YaHei Light" panose="020B0502040204020203" pitchFamily="34" charset="-122"/>
              </a:rPr>
              <a:t>深信服科技研发专业能力系列课程</a:t>
            </a:r>
          </a:p>
        </p:txBody>
      </p:sp>
    </p:spTree>
    <p:custDataLst>
      <p:tags r:id="rId1"/>
    </p:custData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封底">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xmlns="" id="{816F75A2-CE38-4CD3-95EA-5E0F015A6251}"/>
              </a:ext>
            </a:extLst>
          </p:cNvPr>
          <p:cNvSpPr txBox="1"/>
          <p:nvPr userDrawn="1"/>
        </p:nvSpPr>
        <p:spPr>
          <a:xfrm>
            <a:off x="4320877" y="2808039"/>
            <a:ext cx="3888432" cy="769441"/>
          </a:xfrm>
          <a:prstGeom prst="rect">
            <a:avLst/>
          </a:prstGeom>
          <a:noFill/>
        </p:spPr>
        <p:txBody>
          <a:bodyPr wrap="square" rtlCol="0">
            <a:spAutoFit/>
          </a:bodyPr>
          <a:lstStyle/>
          <a:p>
            <a:r>
              <a:rPr lang="zh-CN" altLang="en-US" sz="4400" b="1" dirty="0">
                <a:solidFill>
                  <a:schemeClr val="bg1"/>
                </a:solidFill>
                <a:latin typeface="微软雅黑" panose="020B0503020204020204" pitchFamily="34" charset="-122"/>
                <a:ea typeface="微软雅黑" panose="020B0503020204020204" pitchFamily="34" charset="-122"/>
              </a:rPr>
              <a:t>谢谢，请提问！</a:t>
            </a:r>
          </a:p>
        </p:txBody>
      </p:sp>
      <p:pic>
        <p:nvPicPr>
          <p:cNvPr id="5" name="图片 4">
            <a:extLst>
              <a:ext uri="{FF2B5EF4-FFF2-40B4-BE49-F238E27FC236}">
                <a16:creationId xmlns:a16="http://schemas.microsoft.com/office/drawing/2014/main" xmlns="" id="{95A8DDA1-E3C1-4ED4-8C70-DC25CDBE1BC0}"/>
              </a:ext>
            </a:extLst>
          </p:cNvPr>
          <p:cNvPicPr>
            <a:picLocks noChangeAspect="1"/>
          </p:cNvPicPr>
          <p:nvPr userDrawn="1"/>
        </p:nvPicPr>
        <p:blipFill>
          <a:blip r:embed="rId5" cstate="print">
            <a:extLst>
              <a:ext uri="{28A0092B-C50C-407E-A947-70E740481C1C}">
                <a14:useLocalDpi xmlns:a14="http://schemas.microsoft.com/office/drawing/2010/main" xmlns="" val="0"/>
              </a:ext>
            </a:extLst>
          </a:blip>
          <a:stretch>
            <a:fillRect/>
          </a:stretch>
        </p:blipFill>
        <p:spPr>
          <a:xfrm>
            <a:off x="-1" y="10782"/>
            <a:ext cx="11522075" cy="6480175"/>
          </a:xfrm>
          <a:prstGeom prst="rect">
            <a:avLst/>
          </a:prstGeom>
        </p:spPr>
      </p:pic>
      <p:sp>
        <p:nvSpPr>
          <p:cNvPr id="8" name="矩形 7">
            <a:extLst>
              <a:ext uri="{FF2B5EF4-FFF2-40B4-BE49-F238E27FC236}">
                <a16:creationId xmlns:a16="http://schemas.microsoft.com/office/drawing/2014/main" xmlns="" id="{28E37CB9-F772-4562-A05F-C230FA9DF3CB}"/>
              </a:ext>
            </a:extLst>
          </p:cNvPr>
          <p:cNvSpPr/>
          <p:nvPr userDrawn="1"/>
        </p:nvSpPr>
        <p:spPr>
          <a:xfrm>
            <a:off x="6310202" y="3302609"/>
            <a:ext cx="3975161" cy="348985"/>
          </a:xfrm>
          <a:prstGeom prst="rect">
            <a:avLst/>
          </a:prstGeom>
          <a:solidFill>
            <a:srgbClr val="1841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1"/>
          </a:p>
        </p:txBody>
      </p:sp>
      <p:sp>
        <p:nvSpPr>
          <p:cNvPr id="9" name="PA-矩形 4">
            <a:extLst>
              <a:ext uri="{FF2B5EF4-FFF2-40B4-BE49-F238E27FC236}">
                <a16:creationId xmlns:a16="http://schemas.microsoft.com/office/drawing/2014/main" xmlns="" id="{638835EF-8B08-4A5A-9DE2-89CB6F619B6D}"/>
              </a:ext>
            </a:extLst>
          </p:cNvPr>
          <p:cNvSpPr/>
          <p:nvPr userDrawn="1">
            <p:custDataLst>
              <p:tags r:id="rId2"/>
            </p:custDataLst>
          </p:nvPr>
        </p:nvSpPr>
        <p:spPr>
          <a:xfrm>
            <a:off x="6219255" y="2430148"/>
            <a:ext cx="4277774" cy="877484"/>
          </a:xfrm>
          <a:prstGeom prst="rect">
            <a:avLst/>
          </a:prstGeom>
        </p:spPr>
        <p:txBody>
          <a:bodyPr wrap="none">
            <a:spAutoFit/>
          </a:bodyPr>
          <a:lstStyle/>
          <a:p>
            <a:r>
              <a:rPr lang="en-US" altLang="zh-CN" sz="5102" b="1" dirty="0">
                <a:gradFill>
                  <a:gsLst>
                    <a:gs pos="0">
                      <a:srgbClr val="6FBA2C"/>
                    </a:gs>
                    <a:gs pos="100000">
                      <a:srgbClr val="00479D"/>
                    </a:gs>
                  </a:gsLst>
                  <a:lin ang="3600000" scaled="0"/>
                </a:gradFill>
                <a:latin typeface="微软雅黑" pitchFamily="34" charset="-122"/>
                <a:ea typeface="微软雅黑" pitchFamily="34" charset="-122"/>
              </a:rPr>
              <a:t>THANK YOU</a:t>
            </a:r>
            <a:endParaRPr lang="zh-CN" altLang="en-US" sz="5102" b="1" dirty="0">
              <a:gradFill>
                <a:gsLst>
                  <a:gs pos="0">
                    <a:srgbClr val="6FBA2C"/>
                  </a:gs>
                  <a:gs pos="100000">
                    <a:srgbClr val="00479D"/>
                  </a:gs>
                </a:gsLst>
                <a:lin ang="3600000" scaled="0"/>
              </a:gradFill>
              <a:latin typeface="微软雅黑" pitchFamily="34" charset="-122"/>
              <a:ea typeface="微软雅黑" pitchFamily="34" charset="-122"/>
            </a:endParaRPr>
          </a:p>
        </p:txBody>
      </p:sp>
      <p:sp>
        <p:nvSpPr>
          <p:cNvPr id="10" name="PA-矩形 6">
            <a:extLst>
              <a:ext uri="{FF2B5EF4-FFF2-40B4-BE49-F238E27FC236}">
                <a16:creationId xmlns:a16="http://schemas.microsoft.com/office/drawing/2014/main" xmlns="" id="{43E5353C-8881-43B4-9047-5105E14E89C2}"/>
              </a:ext>
            </a:extLst>
          </p:cNvPr>
          <p:cNvSpPr/>
          <p:nvPr userDrawn="1">
            <p:custDataLst>
              <p:tags r:id="rId3"/>
            </p:custDataLst>
          </p:nvPr>
        </p:nvSpPr>
        <p:spPr>
          <a:xfrm>
            <a:off x="6310202" y="3302610"/>
            <a:ext cx="3975161" cy="354071"/>
          </a:xfrm>
          <a:prstGeom prst="rect">
            <a:avLst/>
          </a:prstGeom>
        </p:spPr>
        <p:txBody>
          <a:bodyPr wrap="square">
            <a:spAutoFit/>
          </a:bodyPr>
          <a:lstStyle/>
          <a:p>
            <a:pPr algn="dist"/>
            <a:r>
              <a:rPr lang="en-US" altLang="zh-CN" sz="1701" dirty="0">
                <a:solidFill>
                  <a:schemeClr val="bg1"/>
                </a:solidFill>
              </a:rPr>
              <a:t>2018</a:t>
            </a:r>
            <a:r>
              <a:rPr lang="zh-CN" altLang="en-US" sz="1701" dirty="0">
                <a:solidFill>
                  <a:schemeClr val="bg1"/>
                </a:solidFill>
              </a:rPr>
              <a:t>深信服科技</a:t>
            </a:r>
          </a:p>
        </p:txBody>
      </p:sp>
      <p:pic>
        <p:nvPicPr>
          <p:cNvPr id="11" name="图片 10">
            <a:extLst>
              <a:ext uri="{FF2B5EF4-FFF2-40B4-BE49-F238E27FC236}">
                <a16:creationId xmlns:a16="http://schemas.microsoft.com/office/drawing/2014/main" xmlns="" id="{38AAAFDB-FCF0-4085-8444-FAD6C18EEF3F}"/>
              </a:ext>
            </a:extLst>
          </p:cNvPr>
          <p:cNvPicPr>
            <a:picLocks noChangeAspect="1"/>
          </p:cNvPicPr>
          <p:nvPr userDrawn="1"/>
        </p:nvPicPr>
        <p:blipFill>
          <a:blip r:embed="rId6" cstate="email">
            <a:extLst>
              <a:ext uri="{28A0092B-C50C-407E-A947-70E740481C1C}">
                <a14:useLocalDpi xmlns:a14="http://schemas.microsoft.com/office/drawing/2010/main" xmlns=""/>
              </a:ext>
            </a:extLst>
          </a:blip>
          <a:stretch>
            <a:fillRect/>
          </a:stretch>
        </p:blipFill>
        <p:spPr>
          <a:xfrm>
            <a:off x="8578790" y="1701509"/>
            <a:ext cx="1706574" cy="589119"/>
          </a:xfrm>
          <a:prstGeom prst="rect">
            <a:avLst/>
          </a:prstGeom>
        </p:spPr>
      </p:pic>
    </p:spTree>
    <p:custDataLst>
      <p:tags r:id="rId1"/>
    </p:custData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440260" y="1060529"/>
            <a:ext cx="8641556" cy="2256061"/>
          </a:xfrm>
          <a:prstGeom prst="rect">
            <a:avLst/>
          </a:prstGeom>
        </p:spPr>
        <p:txBody>
          <a:bodyPr lIns="86411" tIns="43205" rIns="86411" bIns="43205" anchor="b"/>
          <a:lstStyle>
            <a:lvl1pPr algn="ctr">
              <a:defRPr sz="5700"/>
            </a:lvl1pPr>
          </a:lstStyle>
          <a:p>
            <a:r>
              <a:rPr kumimoji="1" lang="zh-CN" altLang="en-US"/>
              <a:t>单击此处编辑母版标题样式</a:t>
            </a:r>
          </a:p>
        </p:txBody>
      </p:sp>
      <p:sp>
        <p:nvSpPr>
          <p:cNvPr id="3" name="副标题 2"/>
          <p:cNvSpPr>
            <a:spLocks noGrp="1"/>
          </p:cNvSpPr>
          <p:nvPr>
            <p:ph type="subTitle" idx="1"/>
          </p:nvPr>
        </p:nvSpPr>
        <p:spPr>
          <a:xfrm>
            <a:off x="1440260" y="3403592"/>
            <a:ext cx="8641556" cy="1564542"/>
          </a:xfrm>
          <a:prstGeom prst="rect">
            <a:avLst/>
          </a:prstGeom>
        </p:spPr>
        <p:txBody>
          <a:bodyPr lIns="86411" tIns="43205" rIns="86411" bIns="43205"/>
          <a:lstStyle>
            <a:lvl1pPr marL="0" indent="0" algn="ctr">
              <a:buNone/>
              <a:defRPr sz="2300"/>
            </a:lvl1pPr>
            <a:lvl2pPr marL="432054" indent="0" algn="ctr">
              <a:buNone/>
              <a:defRPr sz="1900"/>
            </a:lvl2pPr>
            <a:lvl3pPr marL="864108" indent="0" algn="ctr">
              <a:buNone/>
              <a:defRPr sz="1700"/>
            </a:lvl3pPr>
            <a:lvl4pPr marL="1296162" indent="0" algn="ctr">
              <a:buNone/>
              <a:defRPr sz="1500"/>
            </a:lvl4pPr>
            <a:lvl5pPr marL="1728216" indent="0" algn="ctr">
              <a:buNone/>
              <a:defRPr sz="1500"/>
            </a:lvl5pPr>
            <a:lvl6pPr marL="2160270" indent="0" algn="ctr">
              <a:buNone/>
              <a:defRPr sz="1500"/>
            </a:lvl6pPr>
            <a:lvl7pPr marL="2592324" indent="0" algn="ctr">
              <a:buNone/>
              <a:defRPr sz="1500"/>
            </a:lvl7pPr>
            <a:lvl8pPr marL="3024378" indent="0" algn="ctr">
              <a:buNone/>
              <a:defRPr sz="1500"/>
            </a:lvl8pPr>
            <a:lvl9pPr marL="3456432" indent="0" algn="ctr">
              <a:buNone/>
              <a:defRPr sz="1500"/>
            </a:lvl9pPr>
          </a:lstStyle>
          <a:p>
            <a:r>
              <a:rPr kumimoji="1" lang="zh-CN" altLang="en-US"/>
              <a:t>单击此处编辑母版副标题样式</a:t>
            </a:r>
          </a:p>
        </p:txBody>
      </p:sp>
      <p:sp>
        <p:nvSpPr>
          <p:cNvPr id="4" name="日期占位符 3"/>
          <p:cNvSpPr>
            <a:spLocks noGrp="1"/>
          </p:cNvSpPr>
          <p:nvPr>
            <p:ph type="dt" sz="half" idx="10"/>
          </p:nvPr>
        </p:nvSpPr>
        <p:spPr>
          <a:xfrm>
            <a:off x="792143" y="6006163"/>
            <a:ext cx="2592467" cy="345009"/>
          </a:xfrm>
          <a:prstGeom prst="rect">
            <a:avLst/>
          </a:prstGeom>
        </p:spPr>
        <p:txBody>
          <a:bodyPr lIns="86411" tIns="43205" rIns="86411" bIns="43205"/>
          <a:lstStyle/>
          <a:p>
            <a:fld id="{F5A53AD7-CC2C-6E41-9B2B-18C7110AB4B0}" type="datetimeFigureOut">
              <a:rPr kumimoji="1" lang="zh-CN" altLang="en-US" smtClean="0"/>
              <a:pPr/>
              <a:t>2020/6/15</a:t>
            </a:fld>
            <a:endParaRPr kumimoji="1" lang="zh-CN" altLang="en-US"/>
          </a:p>
        </p:txBody>
      </p:sp>
      <p:sp>
        <p:nvSpPr>
          <p:cNvPr id="5" name="页脚占位符 4"/>
          <p:cNvSpPr>
            <a:spLocks noGrp="1"/>
          </p:cNvSpPr>
          <p:nvPr>
            <p:ph type="ftr" sz="quarter" idx="11"/>
          </p:nvPr>
        </p:nvSpPr>
        <p:spPr>
          <a:xfrm>
            <a:off x="3816688" y="6006163"/>
            <a:ext cx="3888700" cy="345009"/>
          </a:xfrm>
          <a:prstGeom prst="rect">
            <a:avLst/>
          </a:prstGeom>
        </p:spPr>
        <p:txBody>
          <a:bodyPr lIns="86411" tIns="43205" rIns="86411" bIns="43205"/>
          <a:lstStyle/>
          <a:p>
            <a:endParaRPr kumimoji="1" lang="zh-CN" altLang="en-US"/>
          </a:p>
        </p:txBody>
      </p:sp>
      <p:sp>
        <p:nvSpPr>
          <p:cNvPr id="6" name="幻灯片编号占位符 5"/>
          <p:cNvSpPr>
            <a:spLocks noGrp="1"/>
          </p:cNvSpPr>
          <p:nvPr>
            <p:ph type="sldNum" sz="quarter" idx="12"/>
          </p:nvPr>
        </p:nvSpPr>
        <p:spPr>
          <a:xfrm>
            <a:off x="8137465" y="6006163"/>
            <a:ext cx="2592467" cy="345009"/>
          </a:xfrm>
          <a:prstGeom prst="rect">
            <a:avLst/>
          </a:prstGeom>
        </p:spPr>
        <p:txBody>
          <a:bodyPr lIns="86411" tIns="43205" rIns="86411" bIns="43205"/>
          <a:lstStyle/>
          <a:p>
            <a:fld id="{4D7AF2DE-D322-6948-BCFE-591A57C90BF9}" type="slidenum">
              <a:rPr kumimoji="1" lang="zh-CN" altLang="en-US" smtClean="0"/>
              <a:pPr/>
              <a:t>‹#›</a:t>
            </a:fld>
            <a:endParaRPr kumimoji="1" lang="zh-CN" altLang="en-US"/>
          </a:p>
        </p:txBody>
      </p:sp>
    </p:spTree>
    <p:extLst>
      <p:ext uri="{BB962C8B-B14F-4D97-AF65-F5344CB8AC3E}">
        <p14:creationId xmlns:p14="http://schemas.microsoft.com/office/powerpoint/2010/main" xmlns="" val="146021886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16.xml"/><Relationship Id="rId5" Type="http://schemas.openxmlformats.org/officeDocument/2006/relationships/image" Target="../media/image17.jpeg"/><Relationship Id="rId4" Type="http://schemas.openxmlformats.org/officeDocument/2006/relationships/image" Target="../media/image16.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14.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notesSlide" Target="../notesSlides/notesSlide12.xml"/><Relationship Id="rId7" Type="http://schemas.openxmlformats.org/officeDocument/2006/relationships/image" Target="../media/image9.emf"/><Relationship Id="rId2" Type="http://schemas.openxmlformats.org/officeDocument/2006/relationships/slideLayout" Target="../slideLayouts/slideLayout2.xml"/><Relationship Id="rId1" Type="http://schemas.openxmlformats.org/officeDocument/2006/relationships/tags" Target="../tags/tag20.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jpeg"/><Relationship Id="rId9"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21.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23.xml"/><Relationship Id="rId5" Type="http://schemas.openxmlformats.org/officeDocument/2006/relationships/image" Target="../media/image22.jpeg"/><Relationship Id="rId4" Type="http://schemas.openxmlformats.org/officeDocument/2006/relationships/image" Target="../media/image21.jpeg"/></Relationships>
</file>

<file path=ppt/slides/_rels/slide1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16.xml"/><Relationship Id="rId7" Type="http://schemas.openxmlformats.org/officeDocument/2006/relationships/diagramColors" Target="../diagrams/colors1.xml"/><Relationship Id="rId2" Type="http://schemas.openxmlformats.org/officeDocument/2006/relationships/slideLayout" Target="../slideLayouts/slideLayout2.xml"/><Relationship Id="rId1" Type="http://schemas.openxmlformats.org/officeDocument/2006/relationships/tags" Target="../tags/tag2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notesSlide" Target="../notesSlides/notesSlide17.xml"/><Relationship Id="rId7" Type="http://schemas.openxmlformats.org/officeDocument/2006/relationships/diagramColors" Target="../diagrams/colors2.xml"/><Relationship Id="rId2" Type="http://schemas.openxmlformats.org/officeDocument/2006/relationships/slideLayout" Target="../slideLayouts/slideLayout2.xml"/><Relationship Id="rId1" Type="http://schemas.openxmlformats.org/officeDocument/2006/relationships/tags" Target="../tags/tag25.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27.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2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notesSlide" Target="../notesSlides/notesSlide21.xml"/><Relationship Id="rId7" Type="http://schemas.openxmlformats.org/officeDocument/2006/relationships/diagramColors" Target="../diagrams/colors3.xml"/><Relationship Id="rId2" Type="http://schemas.openxmlformats.org/officeDocument/2006/relationships/slideLayout" Target="../slideLayouts/slideLayout2.xml"/><Relationship Id="rId1" Type="http://schemas.openxmlformats.org/officeDocument/2006/relationships/tags" Target="../tags/tag29.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24.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notesSlide" Target="../notesSlides/notesSlide22.xml"/><Relationship Id="rId7" Type="http://schemas.openxmlformats.org/officeDocument/2006/relationships/image" Target="../media/image9.emf"/><Relationship Id="rId2" Type="http://schemas.openxmlformats.org/officeDocument/2006/relationships/slideLayout" Target="../slideLayouts/slideLayout2.xml"/><Relationship Id="rId1" Type="http://schemas.openxmlformats.org/officeDocument/2006/relationships/tags" Target="../tags/tag30.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jpeg"/><Relationship Id="rId9"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3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33.xml"/></Relationships>
</file>

<file path=ppt/slides/_rels/slide2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notesSlide" Target="../notesSlides/notesSlide26.xml"/><Relationship Id="rId7" Type="http://schemas.openxmlformats.org/officeDocument/2006/relationships/image" Target="../media/image9.emf"/><Relationship Id="rId2" Type="http://schemas.openxmlformats.org/officeDocument/2006/relationships/slideLayout" Target="../slideLayouts/slideLayout2.xml"/><Relationship Id="rId1" Type="http://schemas.openxmlformats.org/officeDocument/2006/relationships/tags" Target="../tags/tag34.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jpeg"/><Relationship Id="rId9" Type="http://schemas.openxmlformats.org/officeDocument/2006/relationships/image" Target="../media/image5.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35.xml"/><Relationship Id="rId4" Type="http://schemas.openxmlformats.org/officeDocument/2006/relationships/image" Target="../media/image24.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39.xml"/><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2.xml"/><Relationship Id="rId1" Type="http://schemas.openxmlformats.org/officeDocument/2006/relationships/tags" Target="../tags/tag40.xml"/><Relationship Id="rId5" Type="http://schemas.openxmlformats.org/officeDocument/2006/relationships/image" Target="../media/image27.png"/><Relationship Id="rId4" Type="http://schemas.openxmlformats.org/officeDocument/2006/relationships/image" Target="../media/image26.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tags" Target="../tags/tag41.xml"/><Relationship Id="rId4" Type="http://schemas.openxmlformats.org/officeDocument/2006/relationships/image" Target="../media/image28.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42.xml"/></Relationships>
</file>

<file path=ppt/slides/_rels/slide3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5.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notesSlide" Target="../notesSlides/notesSlide3.xml"/><Relationship Id="rId7" Type="http://schemas.openxmlformats.org/officeDocument/2006/relationships/image" Target="../media/image9.emf"/><Relationship Id="rId2" Type="http://schemas.openxmlformats.org/officeDocument/2006/relationships/slideLayout" Target="../slideLayouts/slideLayout2.xml"/><Relationship Id="rId1" Type="http://schemas.openxmlformats.org/officeDocument/2006/relationships/tags" Target="../tags/tag11.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jpeg"/><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ags" Target="../tags/tag1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1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18">
            <a:extLst>
              <a:ext uri="{FF2B5EF4-FFF2-40B4-BE49-F238E27FC236}">
                <a16:creationId xmlns:a16="http://schemas.microsoft.com/office/drawing/2014/main" xmlns="" id="{2090903B-83AF-494E-9FB0-92E0D200F724}"/>
              </a:ext>
            </a:extLst>
          </p:cNvPr>
          <p:cNvSpPr>
            <a:spLocks noGrp="1"/>
          </p:cNvSpPr>
          <p:nvPr>
            <p:ph type="body" sz="quarter" idx="13"/>
          </p:nvPr>
        </p:nvSpPr>
        <p:spPr>
          <a:xfrm>
            <a:off x="4449402" y="1909852"/>
            <a:ext cx="6322971" cy="852623"/>
          </a:xfrm>
        </p:spPr>
        <p:txBody>
          <a:bodyPr>
            <a:normAutofit fontScale="92500"/>
          </a:bodyPr>
          <a:lstStyle/>
          <a:p>
            <a:r>
              <a:rPr kumimoji="1" lang="zh-CN" altLang="en-US" dirty="0" smtClean="0"/>
              <a:t>软件测试发展前景与岗位要求</a:t>
            </a:r>
            <a:endParaRPr kumimoji="1" lang="zh-CN" altLang="en-US" dirty="0"/>
          </a:p>
        </p:txBody>
      </p:sp>
      <p:sp>
        <p:nvSpPr>
          <p:cNvPr id="4" name="文本占位符 20">
            <a:extLst>
              <a:ext uri="{FF2B5EF4-FFF2-40B4-BE49-F238E27FC236}">
                <a16:creationId xmlns:a16="http://schemas.microsoft.com/office/drawing/2014/main" xmlns="" id="{417CE88A-1222-465E-948E-CA1D5B100BD5}"/>
              </a:ext>
            </a:extLst>
          </p:cNvPr>
          <p:cNvSpPr>
            <a:spLocks noGrp="1"/>
          </p:cNvSpPr>
          <p:nvPr/>
        </p:nvSpPr>
        <p:spPr>
          <a:xfrm>
            <a:off x="6321922" y="3168086"/>
            <a:ext cx="4366448" cy="356880"/>
          </a:xfrm>
          <a:prstGeom prst="rect">
            <a:avLst/>
          </a:prstGeom>
          <a:solidFill>
            <a:srgbClr val="0070C0"/>
          </a:solidFill>
        </p:spPr>
        <p:txBody>
          <a:bodyPr vert="horz" lIns="86402" tIns="43201" rIns="86402" bIns="43201" rtlCol="0">
            <a:normAutofit/>
          </a:bodyPr>
          <a:lstStyle>
            <a:lvl1pPr marL="0" indent="0" algn="r" defTabSz="914400" rtl="0" eaLnBrk="1" latinLnBrk="0" hangingPunct="1">
              <a:lnSpc>
                <a:spcPct val="90000"/>
              </a:lnSpc>
              <a:spcBef>
                <a:spcPts val="1000"/>
              </a:spcBef>
              <a:buFontTx/>
              <a:buNone/>
              <a:defRPr sz="1800" kern="1200">
                <a:solidFill>
                  <a:schemeClr val="bg1"/>
                </a:solidFill>
                <a:latin typeface="Microsoft YaHei" panose="020B0503020204020204" charset="-122"/>
                <a:ea typeface="Microsoft YaHei" panose="020B0503020204020204" charset="-122"/>
                <a:cs typeface="Microsoft YaHei" panose="020B050302020402020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kumimoji="1" lang="zh-CN" altLang="en-US" sz="1700" dirty="0"/>
              <a:t>深信服科技研发专业能力系列课程</a:t>
            </a:r>
          </a:p>
        </p:txBody>
      </p:sp>
    </p:spTree>
    <p:custDataLst>
      <p:tags r:id="rId1"/>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测试行业的现状</a:t>
            </a:r>
            <a:endParaRPr lang="zh-CN" altLang="en-US" sz="2400" b="1" dirty="0">
              <a:solidFill>
                <a:srgbClr val="0070C0"/>
              </a:solidFill>
              <a:latin typeface="微软雅黑" pitchFamily="34" charset="-122"/>
              <a:ea typeface="微软雅黑" pitchFamily="34" charset="-122"/>
            </a:endParaRPr>
          </a:p>
        </p:txBody>
      </p:sp>
      <p:pic>
        <p:nvPicPr>
          <p:cNvPr id="27649" name="Picture 1" descr="D:\Documents\Downloads\640.jpg"/>
          <p:cNvPicPr>
            <a:picLocks noChangeAspect="1" noChangeArrowheads="1"/>
          </p:cNvPicPr>
          <p:nvPr/>
        </p:nvPicPr>
        <p:blipFill>
          <a:blip r:embed="rId4" cstate="print"/>
          <a:srcRect/>
          <a:stretch>
            <a:fillRect/>
          </a:stretch>
        </p:blipFill>
        <p:spPr bwMode="auto">
          <a:xfrm>
            <a:off x="617538" y="1106488"/>
            <a:ext cx="10287000" cy="4267200"/>
          </a:xfrm>
          <a:prstGeom prst="rect">
            <a:avLst/>
          </a:prstGeom>
          <a:noFill/>
        </p:spPr>
      </p:pic>
      <p:pic>
        <p:nvPicPr>
          <p:cNvPr id="27650" name="Picture 2" descr="D:\Documents\Downloads\640.jpg"/>
          <p:cNvPicPr>
            <a:picLocks noChangeAspect="1" noChangeArrowheads="1"/>
          </p:cNvPicPr>
          <p:nvPr/>
        </p:nvPicPr>
        <p:blipFill>
          <a:blip r:embed="rId4" cstate="print"/>
          <a:srcRect/>
          <a:stretch>
            <a:fillRect/>
          </a:stretch>
        </p:blipFill>
        <p:spPr bwMode="auto">
          <a:xfrm>
            <a:off x="617538" y="1106488"/>
            <a:ext cx="10287000" cy="4267200"/>
          </a:xfrm>
          <a:prstGeom prst="rect">
            <a:avLst/>
          </a:prstGeom>
          <a:noFill/>
        </p:spPr>
      </p:pic>
      <p:sp>
        <p:nvSpPr>
          <p:cNvPr id="5" name="矩形 4"/>
          <p:cNvSpPr/>
          <p:nvPr/>
        </p:nvSpPr>
        <p:spPr>
          <a:xfrm>
            <a:off x="4403715" y="668319"/>
            <a:ext cx="1620957" cy="338554"/>
          </a:xfrm>
          <a:prstGeom prst="rect">
            <a:avLst/>
          </a:prstGeom>
        </p:spPr>
        <p:txBody>
          <a:bodyPr wrap="none">
            <a:spAutoFit/>
          </a:bodyPr>
          <a:lstStyle/>
          <a:p>
            <a:r>
              <a:rPr lang="zh-CN" altLang="en-US" sz="1600" dirty="0" smtClean="0">
                <a:latin typeface="微软雅黑" pitchFamily="34" charset="-122"/>
                <a:ea typeface="微软雅黑" pitchFamily="34" charset="-122"/>
              </a:rPr>
              <a:t>自动化测试现状</a:t>
            </a:r>
            <a:endParaRPr lang="zh-CN" altLang="en-US" sz="1600" dirty="0">
              <a:latin typeface="微软雅黑" pitchFamily="34" charset="-122"/>
              <a:ea typeface="微软雅黑" pitchFamily="34" charset="-122"/>
            </a:endParaRPr>
          </a:p>
        </p:txBody>
      </p:sp>
      <p:pic>
        <p:nvPicPr>
          <p:cNvPr id="55297" name="Picture 1" descr="D:\Documents\Downloads\641.jpg"/>
          <p:cNvPicPr>
            <a:picLocks noChangeAspect="1" noChangeArrowheads="1"/>
          </p:cNvPicPr>
          <p:nvPr/>
        </p:nvPicPr>
        <p:blipFill>
          <a:blip r:embed="rId5" cstate="print"/>
          <a:srcRect/>
          <a:stretch>
            <a:fillRect/>
          </a:stretch>
        </p:blipFill>
        <p:spPr bwMode="auto">
          <a:xfrm>
            <a:off x="617501" y="525443"/>
            <a:ext cx="10287000" cy="5457825"/>
          </a:xfrm>
          <a:prstGeom prst="rect">
            <a:avLst/>
          </a:prstGeom>
          <a:noFill/>
        </p:spPr>
      </p:pic>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7650"/>
                                        </p:tgtEl>
                                        <p:attrNameLst>
                                          <p:attrName>style.visibility</p:attrName>
                                        </p:attrNameLst>
                                      </p:cBhvr>
                                      <p:to>
                                        <p:strVal val="visible"/>
                                      </p:to>
                                    </p:set>
                                    <p:animEffect transition="in" filter="blinds(horizontal)">
                                      <p:cBhvr>
                                        <p:cTn id="7" dur="500"/>
                                        <p:tgtEl>
                                          <p:spTgt spid="27650"/>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55297"/>
                                        </p:tgtEl>
                                        <p:attrNameLst>
                                          <p:attrName>style.visibility</p:attrName>
                                        </p:attrNameLst>
                                      </p:cBhvr>
                                      <p:to>
                                        <p:strVal val="visible"/>
                                      </p:to>
                                    </p:set>
                                    <p:animEffect transition="in" filter="checkerboard(across)">
                                      <p:cBhvr>
                                        <p:cTn id="12" dur="500"/>
                                        <p:tgtEl>
                                          <p:spTgt spid="552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测试行业的现状和挑战</a:t>
            </a:r>
            <a:endParaRPr lang="zh-CN" altLang="en-US" sz="2400" b="1" dirty="0">
              <a:solidFill>
                <a:srgbClr val="0070C0"/>
              </a:solidFill>
              <a:latin typeface="微软雅黑" pitchFamily="34" charset="-122"/>
              <a:ea typeface="微软雅黑" pitchFamily="34" charset="-122"/>
            </a:endParaRPr>
          </a:p>
        </p:txBody>
      </p:sp>
      <p:grpSp>
        <p:nvGrpSpPr>
          <p:cNvPr id="3" name="Gruppieren 19"/>
          <p:cNvGrpSpPr/>
          <p:nvPr/>
        </p:nvGrpSpPr>
        <p:grpSpPr>
          <a:xfrm>
            <a:off x="3000720" y="3168649"/>
            <a:ext cx="6332217" cy="3079609"/>
            <a:chOff x="-6894285" y="1632020"/>
            <a:chExt cx="6332217" cy="3079609"/>
          </a:xfrm>
          <a:effectLst>
            <a:outerShdw blurRad="685800" dist="88900" dir="2700000" sx="107000" sy="107000" algn="ctr" rotWithShape="0">
              <a:srgbClr val="000000">
                <a:alpha val="62000"/>
              </a:srgbClr>
            </a:outerShdw>
          </a:effectLst>
          <a:scene3d>
            <a:camera prst="perspectiveLeft" fov="4800000">
              <a:rot lat="17880000" lon="0" rev="0"/>
            </a:camera>
            <a:lightRig rig="threePt" dir="t">
              <a:rot lat="0" lon="0" rev="2400000"/>
            </a:lightRig>
          </a:scene3d>
        </p:grpSpPr>
        <p:sp>
          <p:nvSpPr>
            <p:cNvPr id="9" name="Pfeil nach links 15"/>
            <p:cNvSpPr/>
            <p:nvPr/>
          </p:nvSpPr>
          <p:spPr>
            <a:xfrm>
              <a:off x="-4351893" y="1632020"/>
              <a:ext cx="3789825" cy="2053073"/>
            </a:xfrm>
            <a:prstGeom prst="leftArrow">
              <a:avLst>
                <a:gd name="adj1" fmla="val 48544"/>
                <a:gd name="adj2" fmla="val 83864"/>
              </a:avLst>
            </a:prstGeom>
            <a:solidFill>
              <a:srgbClr val="FFC000"/>
            </a:solidFill>
            <a:ln w="34925" cap="flat" cmpd="sng" algn="ctr">
              <a:noFill/>
              <a:prstDash val="solid"/>
            </a:ln>
            <a:effectLst>
              <a:outerShdw blurRad="317500" dir="2700000" algn="ctr">
                <a:srgbClr val="000000">
                  <a:alpha val="43000"/>
                </a:srgbClr>
              </a:outerShdw>
            </a:effectLst>
            <a:sp3d extrusionH="381000"/>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1">
                <a:ln>
                  <a:noFill/>
                </a:ln>
                <a:solidFill>
                  <a:srgbClr val="FFFFFF"/>
                </a:solidFill>
                <a:effectLst/>
                <a:uLnTx/>
                <a:uFillTx/>
                <a:latin typeface="Arial"/>
                <a:ea typeface="+mn-ea"/>
                <a:cs typeface="+mn-cs"/>
              </a:endParaRPr>
            </a:p>
          </p:txBody>
        </p:sp>
        <p:sp>
          <p:nvSpPr>
            <p:cNvPr id="10" name="Pfeil nach links 16"/>
            <p:cNvSpPr/>
            <p:nvPr/>
          </p:nvSpPr>
          <p:spPr>
            <a:xfrm rot="10800000" flipV="1">
              <a:off x="-6894285" y="2658556"/>
              <a:ext cx="3789825" cy="2053073"/>
            </a:xfrm>
            <a:prstGeom prst="leftArrow">
              <a:avLst>
                <a:gd name="adj1" fmla="val 48544"/>
                <a:gd name="adj2" fmla="val 83864"/>
              </a:avLst>
            </a:prstGeom>
            <a:solidFill>
              <a:srgbClr val="0070C0"/>
            </a:solidFill>
            <a:ln w="34925" cap="flat" cmpd="sng" algn="ctr">
              <a:noFill/>
              <a:prstDash val="solid"/>
            </a:ln>
            <a:effectLst>
              <a:outerShdw blurRad="317500" dir="2700000" algn="ctr">
                <a:srgbClr val="000000">
                  <a:alpha val="43000"/>
                </a:srgbClr>
              </a:outerShdw>
            </a:effectLst>
            <a:sp3d extrusionH="381000"/>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1">
                <a:ln>
                  <a:noFill/>
                </a:ln>
                <a:solidFill>
                  <a:srgbClr val="000000"/>
                </a:solidFill>
                <a:effectLst/>
                <a:uLnTx/>
                <a:uFillTx/>
                <a:latin typeface="Arial"/>
                <a:ea typeface="+mn-ea"/>
                <a:cs typeface="+mn-cs"/>
              </a:endParaRPr>
            </a:p>
          </p:txBody>
        </p:sp>
      </p:grpSp>
      <p:sp>
        <p:nvSpPr>
          <p:cNvPr id="13" name="Rectangle 19"/>
          <p:cNvSpPr>
            <a:spLocks noChangeArrowheads="1"/>
          </p:cNvSpPr>
          <p:nvPr/>
        </p:nvSpPr>
        <p:spPr bwMode="gray">
          <a:xfrm>
            <a:off x="1689071" y="1096947"/>
            <a:ext cx="8320147" cy="414286"/>
          </a:xfrm>
          <a:prstGeom prst="rect">
            <a:avLst/>
          </a:prstGeom>
          <a:solidFill>
            <a:srgbClr val="FFFF00"/>
          </a:solidFill>
          <a:ln w="12700">
            <a:solidFill>
              <a:srgbClr val="C0C0C0"/>
            </a:solidFill>
            <a:miter lim="800000"/>
            <a:headEnd/>
            <a:tailEnd/>
          </a:ln>
        </p:spPr>
        <p:txBody>
          <a:bodyPr lIns="288000" tIns="0" rIns="0" bIns="0" anchor="ctr"/>
          <a:lstStyle/>
          <a:p>
            <a:pPr marL="0" marR="0" lvl="0" indent="0" defTabSz="801688" eaLnBrk="0" fontAlgn="auto" latinLnBrk="0" hangingPunct="0">
              <a:lnSpc>
                <a:spcPct val="100000"/>
              </a:lnSpc>
              <a:spcBef>
                <a:spcPts val="0"/>
              </a:spcBef>
              <a:spcAft>
                <a:spcPts val="0"/>
              </a:spcAft>
              <a:buClrTx/>
              <a:buSzTx/>
              <a:buFontTx/>
              <a:buNone/>
              <a:tabLst/>
              <a:defRPr/>
            </a:pPr>
            <a:r>
              <a:rPr kumimoji="0" lang="en-US" altLang="zh-CN" sz="1600" b="1" i="0" u="none" strike="noStrike" kern="0" cap="none" spc="0" normalizeH="0" baseline="0" noProof="1">
                <a:ln>
                  <a:noFill/>
                </a:ln>
                <a:solidFill>
                  <a:sysClr val="windowText" lastClr="000000"/>
                </a:solidFill>
                <a:effectLst/>
                <a:uLnTx/>
                <a:uFillTx/>
              </a:rPr>
              <a:t>Contra Arguments</a:t>
            </a:r>
          </a:p>
        </p:txBody>
      </p:sp>
      <p:sp>
        <p:nvSpPr>
          <p:cNvPr id="14" name="Rectangle 5"/>
          <p:cNvSpPr>
            <a:spLocks noChangeArrowheads="1"/>
          </p:cNvSpPr>
          <p:nvPr/>
        </p:nvSpPr>
        <p:spPr bwMode="gray">
          <a:xfrm>
            <a:off x="1689071" y="1457310"/>
            <a:ext cx="8320147" cy="2425719"/>
          </a:xfrm>
          <a:prstGeom prst="rect">
            <a:avLst/>
          </a:prstGeom>
          <a:gradFill rotWithShape="1">
            <a:gsLst>
              <a:gs pos="0">
                <a:srgbClr val="FFFFFF"/>
              </a:gs>
              <a:gs pos="100000">
                <a:srgbClr val="EAEAEA"/>
              </a:gs>
            </a:gsLst>
            <a:lin ang="5400000" scaled="1"/>
          </a:gradFill>
          <a:ln w="12700">
            <a:solidFill>
              <a:srgbClr val="C0C0C0"/>
            </a:solidFill>
            <a:miter lim="800000"/>
            <a:headEnd/>
            <a:tailEnd/>
          </a:ln>
        </p:spPr>
        <p:txBody>
          <a:bodyPr lIns="108000" tIns="108000" rIns="144000" bIns="72000"/>
          <a:lstStyle/>
          <a:p>
            <a:pPr marL="190500" indent="-190500">
              <a:lnSpc>
                <a:spcPct val="95000"/>
              </a:lnSpc>
              <a:spcAft>
                <a:spcPct val="40000"/>
              </a:spcAft>
              <a:buClr>
                <a:srgbClr val="292929"/>
              </a:buClr>
              <a:buFont typeface="Wingdings" pitchFamily="2" charset="2"/>
              <a:buChar char="§"/>
              <a:defRPr/>
            </a:pPr>
            <a:r>
              <a:rPr lang="zh-CN" altLang="en-US" sz="2000" kern="0" noProof="1" smtClean="0">
                <a:solidFill>
                  <a:srgbClr val="FF6600"/>
                </a:solidFill>
                <a:latin typeface="微软雅黑" pitchFamily="34" charset="-122"/>
                <a:ea typeface="微软雅黑" pitchFamily="34" charset="-122"/>
              </a:rPr>
              <a:t>热衷于技术，测试基础不扎实，缺乏对测试本身的深度思考和变革</a:t>
            </a:r>
            <a:endParaRPr lang="en-US" altLang="zh-CN" sz="2000" kern="0" noProof="1" smtClean="0">
              <a:solidFill>
                <a:srgbClr val="FF6600"/>
              </a:solidFill>
              <a:latin typeface="微软雅黑" pitchFamily="34" charset="-122"/>
              <a:ea typeface="微软雅黑" pitchFamily="34" charset="-122"/>
            </a:endParaRPr>
          </a:p>
          <a:p>
            <a:pPr marL="190500" indent="-190500">
              <a:lnSpc>
                <a:spcPct val="95000"/>
              </a:lnSpc>
              <a:spcAft>
                <a:spcPct val="40000"/>
              </a:spcAft>
              <a:buClr>
                <a:srgbClr val="292929"/>
              </a:buClr>
              <a:buFont typeface="Wingdings" pitchFamily="2" charset="2"/>
              <a:buChar char="§"/>
              <a:defRPr/>
            </a:pPr>
            <a:r>
              <a:rPr lang="zh-CN" altLang="en-US" sz="2000" kern="0" noProof="1" smtClean="0">
                <a:solidFill>
                  <a:srgbClr val="FF6600"/>
                </a:solidFill>
                <a:latin typeface="微软雅黑" pitchFamily="34" charset="-122"/>
                <a:ea typeface="微软雅黑" pitchFamily="34" charset="-122"/>
              </a:rPr>
              <a:t>内建质量文化没有形成，缺陷预防做得差强人意</a:t>
            </a:r>
            <a:endParaRPr lang="en-US" altLang="zh-CN" sz="2000" kern="0" noProof="1" smtClean="0">
              <a:solidFill>
                <a:srgbClr val="FF6600"/>
              </a:solidFill>
              <a:latin typeface="微软雅黑" pitchFamily="34" charset="-122"/>
              <a:ea typeface="微软雅黑" pitchFamily="34" charset="-122"/>
            </a:endParaRPr>
          </a:p>
          <a:p>
            <a:pPr marL="190500" indent="-190500">
              <a:lnSpc>
                <a:spcPct val="95000"/>
              </a:lnSpc>
              <a:spcAft>
                <a:spcPct val="40000"/>
              </a:spcAft>
              <a:buClr>
                <a:srgbClr val="292929"/>
              </a:buClr>
              <a:buFont typeface="Wingdings" pitchFamily="2" charset="2"/>
              <a:buChar char="§"/>
              <a:defRPr/>
            </a:pPr>
            <a:r>
              <a:rPr lang="zh-CN" altLang="en-US" sz="2000" kern="0" noProof="1" smtClean="0">
                <a:solidFill>
                  <a:srgbClr val="FF6600"/>
                </a:solidFill>
                <a:latin typeface="微软雅黑" pitchFamily="34" charset="-122"/>
                <a:ea typeface="微软雅黑" pitchFamily="34" charset="-122"/>
              </a:rPr>
              <a:t>介入研发深度不够，测试效率偏低</a:t>
            </a:r>
            <a:endParaRPr lang="en-US" altLang="zh-CN" sz="2000" kern="0" noProof="1" smtClean="0">
              <a:solidFill>
                <a:srgbClr val="FF6600"/>
              </a:solidFill>
              <a:latin typeface="微软雅黑" pitchFamily="34" charset="-122"/>
              <a:ea typeface="微软雅黑" pitchFamily="34" charset="-122"/>
            </a:endParaRPr>
          </a:p>
          <a:p>
            <a:pPr marL="190500" indent="-190500">
              <a:lnSpc>
                <a:spcPct val="95000"/>
              </a:lnSpc>
              <a:spcAft>
                <a:spcPct val="40000"/>
              </a:spcAft>
              <a:buClr>
                <a:srgbClr val="292929"/>
              </a:buClr>
              <a:buFont typeface="Wingdings" pitchFamily="2" charset="2"/>
              <a:buChar char="§"/>
              <a:defRPr/>
            </a:pPr>
            <a:r>
              <a:rPr lang="zh-CN" altLang="en-US" sz="2000" kern="0" noProof="1" smtClean="0">
                <a:solidFill>
                  <a:srgbClr val="FF6600"/>
                </a:solidFill>
                <a:latin typeface="微软雅黑" pitchFamily="34" charset="-122"/>
                <a:ea typeface="微软雅黑" pitchFamily="34" charset="-122"/>
              </a:rPr>
              <a:t>测试如何拥抱变化（需求变更频繁、迭代速度快）</a:t>
            </a:r>
            <a:endParaRPr lang="en-US" altLang="zh-CN" sz="2000" kern="0" noProof="1" smtClean="0">
              <a:solidFill>
                <a:srgbClr val="FF6600"/>
              </a:solidFill>
              <a:latin typeface="微软雅黑" pitchFamily="34" charset="-122"/>
              <a:ea typeface="微软雅黑" pitchFamily="34" charset="-122"/>
            </a:endParaRPr>
          </a:p>
          <a:p>
            <a:pPr marL="190500" indent="-190500">
              <a:lnSpc>
                <a:spcPct val="95000"/>
              </a:lnSpc>
              <a:spcAft>
                <a:spcPct val="40000"/>
              </a:spcAft>
              <a:buClr>
                <a:srgbClr val="292929"/>
              </a:buClr>
              <a:buFont typeface="Wingdings" pitchFamily="2" charset="2"/>
              <a:buChar char="§"/>
              <a:defRPr/>
            </a:pPr>
            <a:r>
              <a:rPr lang="zh-CN" altLang="en-US" sz="2000" kern="0" noProof="1" smtClean="0">
                <a:solidFill>
                  <a:srgbClr val="FF6600"/>
                </a:solidFill>
                <a:latin typeface="微软雅黑" pitchFamily="34" charset="-122"/>
                <a:ea typeface="微软雅黑" pitchFamily="34" charset="-122"/>
              </a:rPr>
              <a:t>面对新的开发模式，未能很好地应对（快、精准、足够好、刚刚好、开发自测如何赋能）</a:t>
            </a:r>
            <a:endParaRPr lang="en-US" altLang="zh-CN" sz="2000" kern="0" noProof="1" smtClean="0">
              <a:solidFill>
                <a:srgbClr val="FF6600"/>
              </a:solidFill>
              <a:latin typeface="微软雅黑" pitchFamily="34" charset="-122"/>
              <a:ea typeface="微软雅黑" pitchFamily="34" charset="-122"/>
            </a:endParaRP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测试工作的未来</a:t>
            </a:r>
            <a:endParaRPr lang="zh-CN" altLang="en-US" sz="2400" b="1" dirty="0">
              <a:solidFill>
                <a:srgbClr val="0070C0"/>
              </a:solidFill>
              <a:latin typeface="微软雅黑" pitchFamily="34" charset="-122"/>
              <a:ea typeface="微软雅黑" pitchFamily="34" charset="-122"/>
            </a:endParaRPr>
          </a:p>
        </p:txBody>
      </p:sp>
      <p:sp>
        <p:nvSpPr>
          <p:cNvPr id="25602" name="AutoShape 2" descr="https://app.yinxiang.com/shard/s1/res/a241ecc3-d3e7-4e2a-9064-407f16e82ad2/640"/>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5" name="TextBox 23">
            <a:extLst>
              <a:ext uri="{FF2B5EF4-FFF2-40B4-BE49-F238E27FC236}">
                <a16:creationId xmlns:a16="http://schemas.microsoft.com/office/drawing/2014/main" xmlns="" id="{0FC51210-8108-423E-AB15-19429E1B5068}"/>
              </a:ext>
            </a:extLst>
          </p:cNvPr>
          <p:cNvSpPr txBox="1">
            <a:spLocks noChangeArrowheads="1"/>
          </p:cNvSpPr>
          <p:nvPr/>
        </p:nvSpPr>
        <p:spPr bwMode="auto">
          <a:xfrm>
            <a:off x="3546459" y="2668583"/>
            <a:ext cx="4487832" cy="6471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64802" tIns="32401" rIns="64802" bIns="32401">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9pPr>
          </a:lstStyle>
          <a:p>
            <a:pPr eaLnBrk="1" hangingPunct="1"/>
            <a:r>
              <a:rPr lang="zh-CN" altLang="en-US" sz="3780" b="1" dirty="0" smtClean="0">
                <a:gradFill>
                  <a:gsLst>
                    <a:gs pos="0">
                      <a:srgbClr val="6FBA2C"/>
                    </a:gs>
                    <a:gs pos="100000">
                      <a:srgbClr val="00479D"/>
                    </a:gs>
                  </a:gsLst>
                  <a:lin ang="3600000" scaled="0"/>
                </a:gradFill>
                <a:latin typeface="微软雅黑" pitchFamily="34" charset="-122"/>
                <a:ea typeface="微软雅黑" pitchFamily="34" charset="-122"/>
              </a:rPr>
              <a:t>关键词：蓝海、融合</a:t>
            </a:r>
            <a:endParaRPr lang="zh-CN" altLang="en-US" sz="3780" b="1" dirty="0">
              <a:gradFill>
                <a:gsLst>
                  <a:gs pos="0">
                    <a:srgbClr val="6FBA2C"/>
                  </a:gs>
                  <a:gs pos="100000">
                    <a:srgbClr val="00479D"/>
                  </a:gs>
                </a:gsLst>
                <a:lin ang="3600000" scaled="0"/>
              </a:gradFill>
              <a:latin typeface="微软雅黑" pitchFamily="34" charset="-122"/>
              <a:ea typeface="微软雅黑" pitchFamily="34" charset="-122"/>
            </a:endParaRP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推荐的书单</a:t>
            </a:r>
            <a:endParaRPr lang="zh-CN" altLang="en-US" sz="2400" b="1" dirty="0">
              <a:solidFill>
                <a:srgbClr val="0070C0"/>
              </a:solidFill>
              <a:latin typeface="微软雅黑" pitchFamily="34" charset="-122"/>
              <a:ea typeface="微软雅黑" pitchFamily="34" charset="-122"/>
            </a:endParaRPr>
          </a:p>
        </p:txBody>
      </p:sp>
      <p:sp>
        <p:nvSpPr>
          <p:cNvPr id="25602" name="AutoShape 2" descr="https://app.yinxiang.com/shard/s1/res/a241ecc3-d3e7-4e2a-9064-407f16e82ad2/640"/>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zh-CN" altLang="en-US"/>
          </a:p>
        </p:txBody>
      </p:sp>
      <p:sp>
        <p:nvSpPr>
          <p:cNvPr id="4" name="矩形 3"/>
          <p:cNvSpPr/>
          <p:nvPr/>
        </p:nvSpPr>
        <p:spPr>
          <a:xfrm>
            <a:off x="1260443" y="2168517"/>
            <a:ext cx="9001188" cy="1938992"/>
          </a:xfrm>
          <a:prstGeom prst="rect">
            <a:avLst/>
          </a:prstGeom>
        </p:spPr>
        <p:style>
          <a:lnRef idx="3">
            <a:schemeClr val="lt1"/>
          </a:lnRef>
          <a:fillRef idx="1">
            <a:schemeClr val="accent1"/>
          </a:fillRef>
          <a:effectRef idx="1">
            <a:schemeClr val="accent1"/>
          </a:effectRef>
          <a:fontRef idx="minor">
            <a:schemeClr val="lt1"/>
          </a:fontRef>
        </p:style>
        <p:txBody>
          <a:bodyPr wrap="square">
            <a:spAutoFit/>
          </a:bodyPr>
          <a:lstStyle/>
          <a:p>
            <a:r>
              <a:rPr lang="en-US" altLang="zh-CN" sz="2400" dirty="0" smtClean="0">
                <a:latin typeface="微软雅黑" pitchFamily="34" charset="-122"/>
                <a:ea typeface="微软雅黑" pitchFamily="34" charset="-122"/>
              </a:rPr>
              <a:t>1</a:t>
            </a:r>
            <a:r>
              <a:rPr lang="zh-CN" altLang="en-US" sz="2400" dirty="0" smtClean="0">
                <a:latin typeface="微软雅黑" pitchFamily="34" charset="-122"/>
                <a:ea typeface="微软雅黑" pitchFamily="34" charset="-122"/>
              </a:rPr>
              <a:t>、</a:t>
            </a:r>
            <a:r>
              <a:rPr lang="en-US" altLang="zh-CN" sz="2400" dirty="0" smtClean="0">
                <a:latin typeface="微软雅黑" pitchFamily="34" charset="-122"/>
                <a:ea typeface="微软雅黑" pitchFamily="34" charset="-122"/>
              </a:rPr>
              <a:t>《</a:t>
            </a:r>
            <a:r>
              <a:rPr lang="zh-CN" altLang="en-US" sz="2400" dirty="0" smtClean="0">
                <a:latin typeface="微软雅黑" pitchFamily="34" charset="-122"/>
                <a:ea typeface="微软雅黑" pitchFamily="34" charset="-122"/>
              </a:rPr>
              <a:t>全程软件测试</a:t>
            </a:r>
            <a:r>
              <a:rPr lang="en-US" altLang="zh-CN" sz="2400" dirty="0" smtClean="0">
                <a:latin typeface="微软雅黑" pitchFamily="34" charset="-122"/>
                <a:ea typeface="微软雅黑" pitchFamily="34" charset="-122"/>
              </a:rPr>
              <a:t>》</a:t>
            </a:r>
          </a:p>
          <a:p>
            <a:r>
              <a:rPr lang="en-US" altLang="zh-CN" sz="2400" dirty="0" smtClean="0">
                <a:latin typeface="微软雅黑" pitchFamily="34" charset="-122"/>
                <a:ea typeface="微软雅黑" pitchFamily="34" charset="-122"/>
              </a:rPr>
              <a:t>2</a:t>
            </a:r>
            <a:r>
              <a:rPr lang="zh-CN" altLang="en-US" sz="2400" dirty="0" smtClean="0">
                <a:latin typeface="微软雅黑" pitchFamily="34" charset="-122"/>
                <a:ea typeface="微软雅黑" pitchFamily="34" charset="-122"/>
              </a:rPr>
              <a:t>、</a:t>
            </a:r>
            <a:r>
              <a:rPr lang="en-US" altLang="zh-CN" sz="2400" dirty="0" smtClean="0">
                <a:latin typeface="微软雅黑" pitchFamily="34" charset="-122"/>
                <a:ea typeface="微软雅黑" pitchFamily="34" charset="-122"/>
              </a:rPr>
              <a:t>《Google</a:t>
            </a:r>
            <a:r>
              <a:rPr lang="zh-CN" altLang="en-US" sz="2400" dirty="0" smtClean="0">
                <a:latin typeface="微软雅黑" pitchFamily="34" charset="-122"/>
                <a:ea typeface="微软雅黑" pitchFamily="34" charset="-122"/>
              </a:rPr>
              <a:t>软件测试之道</a:t>
            </a:r>
            <a:r>
              <a:rPr lang="en-US" altLang="zh-CN" sz="2400" dirty="0" smtClean="0">
                <a:latin typeface="微软雅黑" pitchFamily="34" charset="-122"/>
                <a:ea typeface="微软雅黑" pitchFamily="34" charset="-122"/>
              </a:rPr>
              <a:t>》</a:t>
            </a:r>
          </a:p>
          <a:p>
            <a:r>
              <a:rPr lang="en-US" altLang="zh-CN" sz="2400" dirty="0" smtClean="0">
                <a:latin typeface="微软雅黑" pitchFamily="34" charset="-122"/>
                <a:ea typeface="微软雅黑" pitchFamily="34" charset="-122"/>
              </a:rPr>
              <a:t>3</a:t>
            </a:r>
            <a:r>
              <a:rPr lang="zh-CN" altLang="en-US" sz="2400" dirty="0" smtClean="0">
                <a:latin typeface="微软雅黑" pitchFamily="34" charset="-122"/>
                <a:ea typeface="微软雅黑" pitchFamily="34" charset="-122"/>
              </a:rPr>
              <a:t>、</a:t>
            </a:r>
            <a:r>
              <a:rPr lang="en-US" altLang="zh-CN" sz="2400" dirty="0" smtClean="0">
                <a:latin typeface="微软雅黑" pitchFamily="34" charset="-122"/>
                <a:ea typeface="微软雅黑" pitchFamily="34" charset="-122"/>
              </a:rPr>
              <a:t>《</a:t>
            </a:r>
            <a:r>
              <a:rPr lang="zh-CN" altLang="en-US" sz="2400" dirty="0" smtClean="0">
                <a:latin typeface="微软雅黑" pitchFamily="34" charset="-122"/>
                <a:ea typeface="微软雅黑" pitchFamily="34" charset="-122"/>
              </a:rPr>
              <a:t>软件测试价值提升之路</a:t>
            </a:r>
            <a:r>
              <a:rPr lang="en-US" altLang="zh-CN" sz="2400" dirty="0" smtClean="0">
                <a:latin typeface="微软雅黑" pitchFamily="34" charset="-122"/>
                <a:ea typeface="微软雅黑" pitchFamily="34" charset="-122"/>
              </a:rPr>
              <a:t>》	</a:t>
            </a:r>
            <a:endParaRPr lang="zh-CN" altLang="en-US" sz="2400" dirty="0" smtClean="0">
              <a:latin typeface="微软雅黑" pitchFamily="34" charset="-122"/>
              <a:ea typeface="微软雅黑" pitchFamily="34" charset="-122"/>
            </a:endParaRPr>
          </a:p>
          <a:p>
            <a:r>
              <a:rPr lang="en-US" altLang="zh-CN" sz="2400" dirty="0" smtClean="0">
                <a:latin typeface="微软雅黑" pitchFamily="34" charset="-122"/>
                <a:ea typeface="微软雅黑" pitchFamily="34" charset="-122"/>
              </a:rPr>
              <a:t>4</a:t>
            </a:r>
            <a:r>
              <a:rPr lang="zh-CN" altLang="en-US" sz="2400" dirty="0" smtClean="0">
                <a:latin typeface="微软雅黑" pitchFamily="34" charset="-122"/>
                <a:ea typeface="微软雅黑" pitchFamily="34" charset="-122"/>
              </a:rPr>
              <a:t>、</a:t>
            </a:r>
            <a:r>
              <a:rPr lang="en-US" altLang="zh-CN" sz="2400" dirty="0" smtClean="0">
                <a:latin typeface="微软雅黑" pitchFamily="34" charset="-122"/>
                <a:ea typeface="微软雅黑" pitchFamily="34" charset="-122"/>
              </a:rPr>
              <a:t>《</a:t>
            </a:r>
            <a:r>
              <a:rPr lang="zh-CN" altLang="en-US" sz="2400" dirty="0" smtClean="0">
                <a:latin typeface="微软雅黑" pitchFamily="34" charset="-122"/>
                <a:ea typeface="微软雅黑" pitchFamily="34" charset="-122"/>
              </a:rPr>
              <a:t>软件测试的艺术</a:t>
            </a:r>
            <a:r>
              <a:rPr lang="en-US" altLang="zh-CN" sz="2400" dirty="0" smtClean="0">
                <a:latin typeface="微软雅黑" pitchFamily="34" charset="-122"/>
                <a:ea typeface="微软雅黑" pitchFamily="34" charset="-122"/>
              </a:rPr>
              <a:t>》</a:t>
            </a:r>
          </a:p>
          <a:p>
            <a:r>
              <a:rPr lang="en-US" altLang="zh-CN" sz="2400" dirty="0" smtClean="0">
                <a:latin typeface="微软雅黑" pitchFamily="34" charset="-122"/>
                <a:ea typeface="微软雅黑" pitchFamily="34" charset="-122"/>
              </a:rPr>
              <a:t>5</a:t>
            </a:r>
            <a:r>
              <a:rPr lang="zh-CN" altLang="en-US" sz="2400" dirty="0" smtClean="0">
                <a:latin typeface="微软雅黑" pitchFamily="34" charset="-122"/>
                <a:ea typeface="微软雅黑" pitchFamily="34" charset="-122"/>
              </a:rPr>
              <a:t>、</a:t>
            </a:r>
            <a:r>
              <a:rPr lang="en-US" altLang="zh-CN" sz="2400" dirty="0" smtClean="0">
                <a:latin typeface="微软雅黑" pitchFamily="34" charset="-122"/>
                <a:ea typeface="微软雅黑" pitchFamily="34" charset="-122"/>
              </a:rPr>
              <a:t>《</a:t>
            </a:r>
            <a:r>
              <a:rPr lang="zh-CN" altLang="en-US" sz="2400" dirty="0" smtClean="0">
                <a:latin typeface="微软雅黑" pitchFamily="34" charset="-122"/>
                <a:ea typeface="微软雅黑" pitchFamily="34" charset="-122"/>
              </a:rPr>
              <a:t>探索式测试实践之路</a:t>
            </a:r>
            <a:r>
              <a:rPr lang="en-US" altLang="zh-CN" sz="2400" dirty="0" smtClean="0">
                <a:latin typeface="微软雅黑" pitchFamily="34" charset="-122"/>
                <a:ea typeface="微软雅黑" pitchFamily="34" charset="-122"/>
              </a:rPr>
              <a:t>》</a:t>
            </a: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AE4D8251-A88E-4F30-BA9F-51F041527CCC}"/>
              </a:ext>
            </a:extLst>
          </p:cNvPr>
          <p:cNvPicPr>
            <a:picLocks noChangeAspect="1"/>
          </p:cNvPicPr>
          <p:nvPr/>
        </p:nvPicPr>
        <p:blipFill>
          <a:blip r:embed="rId4" cstate="print">
            <a:extLst>
              <a:ext uri="{28A0092B-C50C-407E-A947-70E740481C1C}">
                <a14:useLocalDpi xmlns:a14="http://schemas.microsoft.com/office/drawing/2010/main" xmlns=""/>
              </a:ext>
            </a:extLst>
          </a:blip>
          <a:stretch>
            <a:fillRect/>
          </a:stretch>
        </p:blipFill>
        <p:spPr>
          <a:xfrm>
            <a:off x="881" y="168"/>
            <a:ext cx="11520011" cy="6480006"/>
          </a:xfrm>
          <a:prstGeom prst="rect">
            <a:avLst/>
          </a:prstGeom>
        </p:spPr>
      </p:pic>
      <p:sp>
        <p:nvSpPr>
          <p:cNvPr id="4" name="TextBox 23">
            <a:extLst>
              <a:ext uri="{FF2B5EF4-FFF2-40B4-BE49-F238E27FC236}">
                <a16:creationId xmlns:a16="http://schemas.microsoft.com/office/drawing/2014/main" xmlns="" id="{0FC51210-8108-423E-AB15-19429E1B5068}"/>
              </a:ext>
            </a:extLst>
          </p:cNvPr>
          <p:cNvSpPr txBox="1">
            <a:spLocks noChangeArrowheads="1"/>
          </p:cNvSpPr>
          <p:nvPr/>
        </p:nvSpPr>
        <p:spPr bwMode="auto">
          <a:xfrm>
            <a:off x="5686402" y="2624782"/>
            <a:ext cx="4003725" cy="6471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64802" tIns="32401" rIns="64802" bIns="32401">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9pPr>
          </a:lstStyle>
          <a:p>
            <a:pPr eaLnBrk="1" hangingPunct="1"/>
            <a:r>
              <a:rPr lang="zh-CN" altLang="en-US" sz="3780" b="1" dirty="0" smtClean="0">
                <a:gradFill>
                  <a:gsLst>
                    <a:gs pos="0">
                      <a:srgbClr val="6FBA2C"/>
                    </a:gs>
                    <a:gs pos="100000">
                      <a:srgbClr val="00479D"/>
                    </a:gs>
                  </a:gsLst>
                  <a:lin ang="3600000" scaled="0"/>
                </a:gradFill>
                <a:latin typeface="微软雅黑" pitchFamily="34" charset="-122"/>
                <a:ea typeface="微软雅黑" pitchFamily="34" charset="-122"/>
              </a:rPr>
              <a:t>深信服的软件测试</a:t>
            </a:r>
            <a:endParaRPr lang="zh-CN" altLang="en-US" sz="3780" b="1" dirty="0">
              <a:gradFill>
                <a:gsLst>
                  <a:gs pos="0">
                    <a:srgbClr val="6FBA2C"/>
                  </a:gs>
                  <a:gs pos="100000">
                    <a:srgbClr val="00479D"/>
                  </a:gs>
                </a:gsLst>
                <a:lin ang="3600000" scaled="0"/>
              </a:gradFill>
              <a:latin typeface="微软雅黑" pitchFamily="34" charset="-122"/>
              <a:ea typeface="微软雅黑" pitchFamily="34" charset="-122"/>
            </a:endParaRPr>
          </a:p>
        </p:txBody>
      </p:sp>
      <p:cxnSp>
        <p:nvCxnSpPr>
          <p:cNvPr id="5" name="直线连接符 6">
            <a:extLst>
              <a:ext uri="{FF2B5EF4-FFF2-40B4-BE49-F238E27FC236}">
                <a16:creationId xmlns:a16="http://schemas.microsoft.com/office/drawing/2014/main" xmlns="" id="{107660C9-E546-45A0-B770-8F3AA3C1FD0D}"/>
              </a:ext>
            </a:extLst>
          </p:cNvPr>
          <p:cNvCxnSpPr/>
          <p:nvPr/>
        </p:nvCxnSpPr>
        <p:spPr>
          <a:xfrm flipV="1">
            <a:off x="5686202" y="3395888"/>
            <a:ext cx="4886209" cy="138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 name="组合 5">
            <a:extLst>
              <a:ext uri="{FF2B5EF4-FFF2-40B4-BE49-F238E27FC236}">
                <a16:creationId xmlns:a16="http://schemas.microsoft.com/office/drawing/2014/main" xmlns="" id="{3C6BE102-7003-402C-936D-26DF55580393}"/>
              </a:ext>
            </a:extLst>
          </p:cNvPr>
          <p:cNvGrpSpPr/>
          <p:nvPr/>
        </p:nvGrpSpPr>
        <p:grpSpPr>
          <a:xfrm>
            <a:off x="8519981" y="3614026"/>
            <a:ext cx="2052431" cy="406652"/>
            <a:chOff x="5010464" y="3351078"/>
            <a:chExt cx="2172097" cy="430362"/>
          </a:xfrm>
        </p:grpSpPr>
        <p:pic>
          <p:nvPicPr>
            <p:cNvPr id="7" name="图片 6">
              <a:extLst>
                <a:ext uri="{FF2B5EF4-FFF2-40B4-BE49-F238E27FC236}">
                  <a16:creationId xmlns:a16="http://schemas.microsoft.com/office/drawing/2014/main" xmlns="" id="{F85E49E4-A4AC-4B8A-A71E-6D3ABC9B0745}"/>
                </a:ext>
              </a:extLst>
            </p:cNvPr>
            <p:cNvPicPr>
              <a:picLocks noChangeAspect="1"/>
            </p:cNvPicPr>
            <p:nvPr/>
          </p:nvPicPr>
          <p:blipFill>
            <a:blip r:embed="rId5" cstate="email">
              <a:duotone>
                <a:prstClr val="black"/>
                <a:schemeClr val="tx2">
                  <a:tint val="45000"/>
                  <a:satMod val="400000"/>
                </a:schemeClr>
              </a:duotone>
              <a:lum bright="-40000" contrast="-40000"/>
              <a:extLst>
                <a:ext uri="{28A0092B-C50C-407E-A947-70E740481C1C}">
                  <a14:useLocalDpi xmlns:a14="http://schemas.microsoft.com/office/drawing/2010/main" xmlns=""/>
                </a:ext>
              </a:extLst>
            </a:blip>
            <a:stretch>
              <a:fillRect/>
            </a:stretch>
          </p:blipFill>
          <p:spPr>
            <a:xfrm>
              <a:off x="5010464" y="3351078"/>
              <a:ext cx="430363" cy="430362"/>
            </a:xfrm>
            <a:prstGeom prst="rect">
              <a:avLst/>
            </a:prstGeom>
          </p:spPr>
        </p:pic>
        <p:pic>
          <p:nvPicPr>
            <p:cNvPr id="8" name="图片 7">
              <a:extLst>
                <a:ext uri="{FF2B5EF4-FFF2-40B4-BE49-F238E27FC236}">
                  <a16:creationId xmlns:a16="http://schemas.microsoft.com/office/drawing/2014/main" xmlns="" id="{B37FB475-12B4-4828-9CB3-3B38E991193E}"/>
                </a:ext>
              </a:extLst>
            </p:cNvPr>
            <p:cNvPicPr>
              <a:picLocks noChangeAspect="1"/>
            </p:cNvPicPr>
            <p:nvPr/>
          </p:nvPicPr>
          <p:blipFill>
            <a:blip r:embed="rId6"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5591042" y="3351078"/>
              <a:ext cx="430363" cy="430362"/>
            </a:xfrm>
            <a:prstGeom prst="rect">
              <a:avLst/>
            </a:prstGeom>
          </p:spPr>
        </p:pic>
        <p:pic>
          <p:nvPicPr>
            <p:cNvPr id="9" name="图片 8">
              <a:extLst>
                <a:ext uri="{FF2B5EF4-FFF2-40B4-BE49-F238E27FC236}">
                  <a16:creationId xmlns:a16="http://schemas.microsoft.com/office/drawing/2014/main" xmlns="" id="{F9CCAAA5-D8CD-45E6-9032-420A9063EF1B}"/>
                </a:ext>
              </a:extLst>
            </p:cNvPr>
            <p:cNvPicPr>
              <a:picLocks noChangeAspect="1"/>
            </p:cNvPicPr>
            <p:nvPr/>
          </p:nvPicPr>
          <p:blipFill>
            <a:blip r:embed="rId7"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6171620" y="3351078"/>
              <a:ext cx="430363" cy="430362"/>
            </a:xfrm>
            <a:prstGeom prst="rect">
              <a:avLst/>
            </a:prstGeom>
          </p:spPr>
        </p:pic>
        <p:pic>
          <p:nvPicPr>
            <p:cNvPr id="10" name="图片 9">
              <a:extLst>
                <a:ext uri="{FF2B5EF4-FFF2-40B4-BE49-F238E27FC236}">
                  <a16:creationId xmlns:a16="http://schemas.microsoft.com/office/drawing/2014/main" xmlns="" id="{5A6F05EA-E62A-4FF9-86E0-10BC5C63EB6A}"/>
                </a:ext>
              </a:extLst>
            </p:cNvPr>
            <p:cNvPicPr>
              <a:picLocks noChangeAspect="1"/>
            </p:cNvPicPr>
            <p:nvPr/>
          </p:nvPicPr>
          <p:blipFill>
            <a:blip r:embed="rId8"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6752198" y="3351078"/>
              <a:ext cx="430363" cy="430362"/>
            </a:xfrm>
            <a:prstGeom prst="rect">
              <a:avLst/>
            </a:prstGeom>
          </p:spPr>
        </p:pic>
      </p:grpSp>
      <p:pic>
        <p:nvPicPr>
          <p:cNvPr id="11" name="图片 10">
            <a:extLst>
              <a:ext uri="{FF2B5EF4-FFF2-40B4-BE49-F238E27FC236}">
                <a16:creationId xmlns:a16="http://schemas.microsoft.com/office/drawing/2014/main" xmlns="" id="{34DAE7D3-3F63-4B58-BECC-C69C04DE030A}"/>
              </a:ext>
            </a:extLst>
          </p:cNvPr>
          <p:cNvPicPr>
            <a:picLocks noChangeAspect="1"/>
          </p:cNvPicPr>
          <p:nvPr/>
        </p:nvPicPr>
        <p:blipFill>
          <a:blip r:embed="rId9" cstate="email">
            <a:extLst>
              <a:ext uri="{28A0092B-C50C-407E-A947-70E740481C1C}">
                <a14:useLocalDpi xmlns:a14="http://schemas.microsoft.com/office/drawing/2010/main" xmlns=""/>
              </a:ext>
            </a:extLst>
          </a:blip>
          <a:stretch>
            <a:fillRect/>
          </a:stretch>
        </p:blipFill>
        <p:spPr>
          <a:xfrm>
            <a:off x="8865838" y="508766"/>
            <a:ext cx="1706574" cy="589119"/>
          </a:xfrm>
          <a:prstGeom prst="rect">
            <a:avLst/>
          </a:prstGeom>
        </p:spPr>
      </p:pic>
    </p:spTree>
    <p:custDataLst>
      <p:tags r:id="rId1"/>
    </p:custDataLst>
    <p:extLst>
      <p:ext uri="{BB962C8B-B14F-4D97-AF65-F5344CB8AC3E}">
        <p14:creationId xmlns:p14="http://schemas.microsoft.com/office/powerpoint/2010/main" xmlns="" val="7965019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在深信服做测试是一种什么体验</a:t>
            </a:r>
            <a:endParaRPr lang="zh-CN" altLang="en-US" sz="2400" b="1" dirty="0">
              <a:solidFill>
                <a:srgbClr val="0070C0"/>
              </a:solidFill>
              <a:latin typeface="微软雅黑" pitchFamily="34" charset="-122"/>
              <a:ea typeface="微软雅黑" pitchFamily="34" charset="-122"/>
            </a:endParaRPr>
          </a:p>
        </p:txBody>
      </p:sp>
      <p:pic>
        <p:nvPicPr>
          <p:cNvPr id="7" name="Picture 6" descr="https://timgsa.baidu.com/timg?image&amp;quality=80&amp;size=b9999_10000&amp;sec=1534331814436&amp;di=29c37610d1697a94c0e4718c0e058fb6&amp;imgtype=0&amp;src=http%3A%2F%2Fs6.sinaimg.cn%2Fmw690%2F001IMn5Xgy6UJ3IbgC9c5"/>
          <p:cNvPicPr>
            <a:picLocks noChangeAspect="1" noChangeArrowheads="1"/>
          </p:cNvPicPr>
          <p:nvPr/>
        </p:nvPicPr>
        <p:blipFill>
          <a:blip r:embed="rId4" cstate="print"/>
          <a:srcRect/>
          <a:stretch>
            <a:fillRect/>
          </a:stretch>
        </p:blipFill>
        <p:spPr bwMode="auto">
          <a:xfrm>
            <a:off x="1831947" y="1311261"/>
            <a:ext cx="7996238" cy="4419600"/>
          </a:xfrm>
          <a:prstGeom prst="rect">
            <a:avLst/>
          </a:prstGeom>
          <a:noFill/>
          <a:ln w="9525">
            <a:noFill/>
            <a:miter lim="800000"/>
            <a:headEnd/>
            <a:tailEnd/>
          </a:ln>
        </p:spPr>
      </p:pic>
      <p:pic>
        <p:nvPicPr>
          <p:cNvPr id="9" name="Picture 8" descr="https://timgsa.baidu.com/timg?image&amp;quality=80&amp;size=b10000_10000&amp;sec=1534321889&amp;di=513b6ee44c81e7f49083e8b8e86b89d5&amp;src=http://www.21cbr.com/uploads/allimg/160506/35702-160506114924163.jpg"/>
          <p:cNvPicPr>
            <a:picLocks noChangeAspect="1" noChangeArrowheads="1"/>
          </p:cNvPicPr>
          <p:nvPr/>
        </p:nvPicPr>
        <p:blipFill>
          <a:blip r:embed="rId5" cstate="print"/>
          <a:srcRect/>
          <a:stretch>
            <a:fillRect/>
          </a:stretch>
        </p:blipFill>
        <p:spPr bwMode="auto">
          <a:xfrm>
            <a:off x="1617633" y="1239823"/>
            <a:ext cx="8305800" cy="4672012"/>
          </a:xfrm>
          <a:prstGeom prst="rect">
            <a:avLst/>
          </a:prstGeom>
          <a:noFill/>
          <a:ln w="9525">
            <a:noFill/>
            <a:miter lim="800000"/>
            <a:headEnd/>
            <a:tailEnd/>
          </a:ln>
        </p:spPr>
      </p:pic>
      <p:pic>
        <p:nvPicPr>
          <p:cNvPr id="83970" name="Picture 2" descr="C:\Users\wxj\Desktop\图片1_副本.jpg"/>
          <p:cNvPicPr>
            <a:picLocks noChangeAspect="1" noChangeArrowheads="1"/>
          </p:cNvPicPr>
          <p:nvPr/>
        </p:nvPicPr>
        <p:blipFill>
          <a:blip r:embed="rId6"/>
          <a:srcRect/>
          <a:stretch>
            <a:fillRect/>
          </a:stretch>
        </p:blipFill>
        <p:spPr bwMode="auto">
          <a:xfrm>
            <a:off x="1617633" y="525443"/>
            <a:ext cx="8537574" cy="5734560"/>
          </a:xfrm>
          <a:prstGeom prst="rect">
            <a:avLst/>
          </a:prstGeom>
          <a:noFill/>
        </p:spPr>
      </p:pic>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checkerboard(across)">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4" fill="hold" nodeType="clickEffect">
                                  <p:stCondLst>
                                    <p:cond delay="0"/>
                                  </p:stCondLst>
                                  <p:childTnLst>
                                    <p:set>
                                      <p:cBhvr>
                                        <p:cTn id="16" dur="1" fill="hold">
                                          <p:stCondLst>
                                            <p:cond delay="0"/>
                                          </p:stCondLst>
                                        </p:cTn>
                                        <p:tgtEl>
                                          <p:spTgt spid="83970"/>
                                        </p:tgtEl>
                                        <p:attrNameLst>
                                          <p:attrName>style.visibility</p:attrName>
                                        </p:attrNameLst>
                                      </p:cBhvr>
                                      <p:to>
                                        <p:strVal val="visible"/>
                                      </p:to>
                                    </p:set>
                                    <p:animEffect transition="in" filter="slide(fromBottom)">
                                      <p:cBhvr>
                                        <p:cTn id="17" dur="500"/>
                                        <p:tgtEl>
                                          <p:spTgt spid="839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测试工作的日常</a:t>
            </a:r>
            <a:endParaRPr lang="zh-CN" altLang="en-US" sz="2400" b="1" dirty="0">
              <a:solidFill>
                <a:srgbClr val="0070C0"/>
              </a:solidFill>
              <a:latin typeface="微软雅黑" pitchFamily="34" charset="-122"/>
              <a:ea typeface="微软雅黑" pitchFamily="34" charset="-122"/>
            </a:endParaRPr>
          </a:p>
        </p:txBody>
      </p:sp>
      <p:sp>
        <p:nvSpPr>
          <p:cNvPr id="5" name="矩形 4"/>
          <p:cNvSpPr/>
          <p:nvPr/>
        </p:nvSpPr>
        <p:spPr>
          <a:xfrm>
            <a:off x="3117831" y="2882897"/>
            <a:ext cx="5357850" cy="707886"/>
          </a:xfrm>
          <a:prstGeom prst="rect">
            <a:avLst/>
          </a:prstGeom>
        </p:spPr>
        <p:txBody>
          <a:bodyPr wrap="square">
            <a:spAutoFit/>
          </a:bodyPr>
          <a:lstStyle/>
          <a:p>
            <a:r>
              <a:rPr lang="zh-CN" altLang="en-US" sz="4000" dirty="0" smtClean="0">
                <a:latin typeface="微软雅黑" pitchFamily="34" charset="-122"/>
                <a:ea typeface="微软雅黑" pitchFamily="34" charset="-122"/>
              </a:rPr>
              <a:t>了解测试攻城狮的日常</a:t>
            </a: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测试工作的价值</a:t>
            </a:r>
          </a:p>
        </p:txBody>
      </p:sp>
      <p:pic>
        <p:nvPicPr>
          <p:cNvPr id="19" name="图片 18"/>
          <p:cNvPicPr>
            <a:picLocks noChangeAspect="1"/>
          </p:cNvPicPr>
          <p:nvPr/>
        </p:nvPicPr>
        <p:blipFill>
          <a:blip r:embed="rId4">
            <a:extLst>
              <a:ext uri="{28A0092B-C50C-407E-A947-70E740481C1C}">
                <a14:useLocalDpi xmlns:a14="http://schemas.microsoft.com/office/drawing/2010/main" xmlns="" val="0"/>
              </a:ext>
            </a:extLst>
          </a:blip>
          <a:stretch>
            <a:fillRect/>
          </a:stretch>
        </p:blipFill>
        <p:spPr>
          <a:xfrm>
            <a:off x="4332277" y="2097079"/>
            <a:ext cx="2610200" cy="3259567"/>
          </a:xfrm>
          <a:prstGeom prst="rect">
            <a:avLst/>
          </a:prstGeom>
        </p:spPr>
      </p:pic>
      <p:pic>
        <p:nvPicPr>
          <p:cNvPr id="31745" name="Picture 1" descr="D:\Documents\Downloads\61a8e0480fcee505408c9f176de36f36.jpg"/>
          <p:cNvPicPr>
            <a:picLocks noChangeAspect="1" noChangeArrowheads="1"/>
          </p:cNvPicPr>
          <p:nvPr/>
        </p:nvPicPr>
        <p:blipFill>
          <a:blip r:embed="rId5" cstate="print"/>
          <a:srcRect/>
          <a:stretch>
            <a:fillRect/>
          </a:stretch>
        </p:blipFill>
        <p:spPr bwMode="auto">
          <a:xfrm>
            <a:off x="5761037" y="4025905"/>
            <a:ext cx="938203" cy="938203"/>
          </a:xfrm>
          <a:prstGeom prst="rect">
            <a:avLst/>
          </a:prstGeom>
          <a:noFill/>
        </p:spPr>
      </p:pic>
      <p:sp>
        <p:nvSpPr>
          <p:cNvPr id="21" name="矩形 20"/>
          <p:cNvSpPr/>
          <p:nvPr/>
        </p:nvSpPr>
        <p:spPr>
          <a:xfrm>
            <a:off x="2760641" y="1382699"/>
            <a:ext cx="5570756" cy="400110"/>
          </a:xfrm>
          <a:prstGeom prst="rect">
            <a:avLst/>
          </a:prstGeom>
        </p:spPr>
        <p:txBody>
          <a:bodyPr wrap="none">
            <a:spAutoFit/>
          </a:bodyPr>
          <a:lstStyle/>
          <a:p>
            <a:r>
              <a:rPr lang="zh-CN" altLang="en-US" sz="2000" dirty="0" smtClean="0">
                <a:latin typeface="微软雅黑" pitchFamily="34" charset="-122"/>
                <a:ea typeface="微软雅黑" pitchFamily="34" charset="-122"/>
              </a:rPr>
              <a:t>发现缺陷和预防缺陷是否就是测试的全部价值？</a:t>
            </a:r>
            <a:endParaRPr lang="zh-CN" altLang="en-US" sz="2000" dirty="0">
              <a:latin typeface="微软雅黑" pitchFamily="34" charset="-122"/>
              <a:ea typeface="微软雅黑" pitchFamily="34" charset="-122"/>
            </a:endParaRP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图示 7"/>
          <p:cNvGraphicFramePr/>
          <p:nvPr/>
        </p:nvGraphicFramePr>
        <p:xfrm>
          <a:off x="1920346" y="679626"/>
          <a:ext cx="7681383" cy="51209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深信服的测试理念</a:t>
            </a: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测试中心使命愿景价值观</a:t>
            </a:r>
            <a:endParaRPr lang="zh-CN" altLang="en-US" sz="2400" b="1" dirty="0">
              <a:solidFill>
                <a:srgbClr val="0070C0"/>
              </a:solidFill>
              <a:latin typeface="微软雅黑" pitchFamily="34" charset="-122"/>
              <a:ea typeface="微软雅黑" pitchFamily="34" charset="-122"/>
            </a:endParaRPr>
          </a:p>
        </p:txBody>
      </p:sp>
      <p:graphicFrame>
        <p:nvGraphicFramePr>
          <p:cNvPr id="5" name="图示 4"/>
          <p:cNvGraphicFramePr/>
          <p:nvPr/>
        </p:nvGraphicFramePr>
        <p:xfrm>
          <a:off x="1689071" y="857232"/>
          <a:ext cx="8286808" cy="51435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p:cNvSpPr txBox="1">
            <a:spLocks/>
          </p:cNvSpPr>
          <p:nvPr/>
        </p:nvSpPr>
        <p:spPr>
          <a:xfrm>
            <a:off x="360437" y="143743"/>
            <a:ext cx="10369868" cy="739757"/>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r>
              <a:rPr kumimoji="0" lang="zh-CN" altLang="en-US" sz="2600" b="1" i="0" u="none" strike="noStrike" kern="1200" cap="none" spc="0" normalizeH="0" baseline="0" noProof="0" dirty="0">
                <a:ln>
                  <a:noFill/>
                </a:ln>
                <a:solidFill>
                  <a:srgbClr val="0070C0"/>
                </a:solidFill>
                <a:effectLst/>
                <a:uLnTx/>
                <a:uFillTx/>
                <a:latin typeface="微软雅黑" pitchFamily="34" charset="-122"/>
                <a:ea typeface="微软雅黑" pitchFamily="34" charset="-122"/>
                <a:cs typeface="+mj-cs"/>
              </a:rPr>
              <a:t>讲师介绍</a:t>
            </a:r>
          </a:p>
        </p:txBody>
      </p:sp>
      <p:sp>
        <p:nvSpPr>
          <p:cNvPr id="5" name="TextBox 4"/>
          <p:cNvSpPr txBox="1"/>
          <p:nvPr/>
        </p:nvSpPr>
        <p:spPr>
          <a:xfrm>
            <a:off x="5184973" y="1799927"/>
            <a:ext cx="5400600" cy="2677656"/>
          </a:xfrm>
          <a:prstGeom prst="rect">
            <a:avLst/>
          </a:prstGeom>
          <a:noFill/>
        </p:spPr>
        <p:txBody>
          <a:bodyPr wrap="square" rtlCol="0">
            <a:spAutoFit/>
          </a:bodyPr>
          <a:lstStyle/>
          <a:p>
            <a:r>
              <a:rPr lang="zh-CN" altLang="en-US" sz="2400" b="1" dirty="0">
                <a:solidFill>
                  <a:schemeClr val="accent1">
                    <a:lumMod val="75000"/>
                  </a:schemeClr>
                </a:solidFill>
                <a:latin typeface="微软雅黑" pitchFamily="34" charset="-122"/>
                <a:ea typeface="微软雅黑" pitchFamily="34" charset="-122"/>
              </a:rPr>
              <a:t>姓名</a:t>
            </a:r>
            <a:r>
              <a:rPr lang="zh-CN" altLang="en-US" sz="2400" b="1" dirty="0" smtClean="0">
                <a:solidFill>
                  <a:schemeClr val="accent1">
                    <a:lumMod val="75000"/>
                  </a:schemeClr>
                </a:solidFill>
                <a:latin typeface="微软雅黑" pitchFamily="34" charset="-122"/>
                <a:ea typeface="微软雅黑" pitchFamily="34" charset="-122"/>
              </a:rPr>
              <a:t>：吴小杰</a:t>
            </a:r>
            <a:r>
              <a:rPr lang="en-US" altLang="zh-CN" sz="2400" b="1" dirty="0" smtClean="0">
                <a:solidFill>
                  <a:schemeClr val="accent1">
                    <a:lumMod val="75000"/>
                  </a:schemeClr>
                </a:solidFill>
                <a:latin typeface="微软雅黑" pitchFamily="34" charset="-122"/>
                <a:ea typeface="微软雅黑" pitchFamily="34" charset="-122"/>
              </a:rPr>
              <a:t>22172</a:t>
            </a:r>
            <a:endParaRPr lang="en-US" altLang="zh-CN" sz="2400" dirty="0">
              <a:solidFill>
                <a:schemeClr val="accent1">
                  <a:lumMod val="75000"/>
                </a:schemeClr>
              </a:solidFill>
              <a:latin typeface="微软雅黑" pitchFamily="34" charset="-122"/>
              <a:ea typeface="微软雅黑" pitchFamily="34" charset="-122"/>
            </a:endParaRPr>
          </a:p>
          <a:p>
            <a:endParaRPr lang="en-US" altLang="zh-CN" sz="2400" b="1" dirty="0">
              <a:solidFill>
                <a:schemeClr val="accent1">
                  <a:lumMod val="75000"/>
                </a:schemeClr>
              </a:solidFill>
              <a:latin typeface="微软雅黑" pitchFamily="34" charset="-122"/>
              <a:ea typeface="微软雅黑" pitchFamily="34" charset="-122"/>
            </a:endParaRPr>
          </a:p>
          <a:p>
            <a:r>
              <a:rPr lang="zh-CN" altLang="en-US" sz="2400" b="1" dirty="0">
                <a:solidFill>
                  <a:schemeClr val="accent1">
                    <a:lumMod val="75000"/>
                  </a:schemeClr>
                </a:solidFill>
                <a:latin typeface="微软雅黑" pitchFamily="34" charset="-122"/>
                <a:ea typeface="微软雅黑" pitchFamily="34" charset="-122"/>
              </a:rPr>
              <a:t>部门</a:t>
            </a:r>
            <a:r>
              <a:rPr lang="zh-CN" altLang="en-US" sz="2400" b="1" dirty="0" smtClean="0">
                <a:solidFill>
                  <a:schemeClr val="accent1">
                    <a:lumMod val="75000"/>
                  </a:schemeClr>
                </a:solidFill>
                <a:latin typeface="微软雅黑" pitchFamily="34" charset="-122"/>
                <a:ea typeface="微软雅黑" pitchFamily="34" charset="-122"/>
              </a:rPr>
              <a:t>：</a:t>
            </a:r>
            <a:r>
              <a:rPr lang="zh-CN" altLang="en-US" sz="2400" dirty="0" smtClean="0">
                <a:solidFill>
                  <a:schemeClr val="accent1">
                    <a:lumMod val="75000"/>
                  </a:schemeClr>
                </a:solidFill>
                <a:latin typeface="微软雅黑" pitchFamily="34" charset="-122"/>
                <a:ea typeface="微软雅黑" pitchFamily="34" charset="-122"/>
              </a:rPr>
              <a:t>测试中心</a:t>
            </a:r>
            <a:endParaRPr lang="en-US" altLang="zh-CN" sz="2400" dirty="0">
              <a:solidFill>
                <a:schemeClr val="accent1">
                  <a:lumMod val="75000"/>
                </a:schemeClr>
              </a:solidFill>
              <a:latin typeface="微软雅黑" pitchFamily="34" charset="-122"/>
              <a:ea typeface="微软雅黑" pitchFamily="34" charset="-122"/>
            </a:endParaRPr>
          </a:p>
          <a:p>
            <a:endParaRPr lang="en-US" altLang="zh-CN" sz="2400" dirty="0">
              <a:solidFill>
                <a:schemeClr val="accent1">
                  <a:lumMod val="75000"/>
                </a:schemeClr>
              </a:solidFill>
              <a:latin typeface="微软雅黑" pitchFamily="34" charset="-122"/>
              <a:ea typeface="微软雅黑" pitchFamily="34" charset="-122"/>
            </a:endParaRPr>
          </a:p>
          <a:p>
            <a:r>
              <a:rPr lang="zh-CN" altLang="en-US" sz="2400" b="1" dirty="0">
                <a:solidFill>
                  <a:schemeClr val="accent1">
                    <a:lumMod val="75000"/>
                  </a:schemeClr>
                </a:solidFill>
                <a:latin typeface="微软雅黑" pitchFamily="34" charset="-122"/>
                <a:ea typeface="微软雅黑" pitchFamily="34" charset="-122"/>
              </a:rPr>
              <a:t>联系电话</a:t>
            </a:r>
            <a:r>
              <a:rPr lang="zh-CN" altLang="en-US" sz="2400" b="1" dirty="0" smtClean="0">
                <a:solidFill>
                  <a:schemeClr val="accent1">
                    <a:lumMod val="75000"/>
                  </a:schemeClr>
                </a:solidFill>
                <a:latin typeface="微软雅黑" pitchFamily="34" charset="-122"/>
                <a:ea typeface="微软雅黑" pitchFamily="34" charset="-122"/>
              </a:rPr>
              <a:t>：</a:t>
            </a:r>
            <a:r>
              <a:rPr lang="en-US" altLang="zh-CN" sz="2400" b="1" dirty="0" smtClean="0">
                <a:solidFill>
                  <a:schemeClr val="accent1">
                    <a:lumMod val="75000"/>
                  </a:schemeClr>
                </a:solidFill>
                <a:latin typeface="微软雅黑" pitchFamily="34" charset="-122"/>
                <a:ea typeface="微软雅黑" pitchFamily="34" charset="-122"/>
              </a:rPr>
              <a:t>18033050050</a:t>
            </a:r>
            <a:endParaRPr lang="en-US" altLang="zh-CN" sz="2400" b="1" dirty="0">
              <a:solidFill>
                <a:schemeClr val="accent1">
                  <a:lumMod val="75000"/>
                </a:schemeClr>
              </a:solidFill>
              <a:latin typeface="微软雅黑" pitchFamily="34" charset="-122"/>
              <a:ea typeface="微软雅黑" pitchFamily="34" charset="-122"/>
            </a:endParaRPr>
          </a:p>
          <a:p>
            <a:endParaRPr lang="en-US" altLang="zh-CN" sz="2400" dirty="0">
              <a:solidFill>
                <a:schemeClr val="accent1">
                  <a:lumMod val="75000"/>
                </a:schemeClr>
              </a:solidFill>
              <a:latin typeface="微软雅黑" pitchFamily="34" charset="-122"/>
              <a:ea typeface="微软雅黑" pitchFamily="34" charset="-122"/>
            </a:endParaRPr>
          </a:p>
          <a:p>
            <a:r>
              <a:rPr lang="zh-CN" altLang="en-US" sz="2400" b="1" dirty="0">
                <a:solidFill>
                  <a:schemeClr val="accent1">
                    <a:lumMod val="75000"/>
                  </a:schemeClr>
                </a:solidFill>
                <a:latin typeface="微软雅黑" pitchFamily="34" charset="-122"/>
                <a:ea typeface="微软雅黑" pitchFamily="34" charset="-122"/>
              </a:rPr>
              <a:t>电子邮箱：</a:t>
            </a:r>
            <a:endParaRPr lang="en-US" altLang="zh-CN" sz="2400" dirty="0">
              <a:solidFill>
                <a:schemeClr val="accent1">
                  <a:lumMod val="75000"/>
                </a:schemeClr>
              </a:solidFill>
              <a:latin typeface="微软雅黑" pitchFamily="34" charset="-122"/>
              <a:ea typeface="微软雅黑" pitchFamily="34" charset="-122"/>
            </a:endParaRPr>
          </a:p>
        </p:txBody>
      </p:sp>
      <p:sp>
        <p:nvSpPr>
          <p:cNvPr id="2" name="矩形: 圆角 1">
            <a:extLst>
              <a:ext uri="{FF2B5EF4-FFF2-40B4-BE49-F238E27FC236}">
                <a16:creationId xmlns:a16="http://schemas.microsoft.com/office/drawing/2014/main" xmlns="" id="{8C660C0E-0223-4A66-8A68-DC107C725AB3}"/>
              </a:ext>
            </a:extLst>
          </p:cNvPr>
          <p:cNvSpPr/>
          <p:nvPr/>
        </p:nvSpPr>
        <p:spPr>
          <a:xfrm>
            <a:off x="1584573" y="1439887"/>
            <a:ext cx="2304256" cy="3240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讲师照片</a:t>
            </a:r>
          </a:p>
        </p:txBody>
      </p:sp>
    </p:spTree>
    <p:custDataLst>
      <p:tags r:id="rId1"/>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a:solidFill>
                  <a:srgbClr val="0070C0"/>
                </a:solidFill>
                <a:latin typeface="微软雅黑" pitchFamily="34" charset="-122"/>
                <a:ea typeface="微软雅黑" pitchFamily="34" charset="-122"/>
              </a:rPr>
              <a:t>测试工作产品成功导向的定义</a:t>
            </a:r>
          </a:p>
        </p:txBody>
      </p:sp>
      <p:sp>
        <p:nvSpPr>
          <p:cNvPr id="4" name="矩形 3"/>
          <p:cNvSpPr/>
          <p:nvPr/>
        </p:nvSpPr>
        <p:spPr>
          <a:xfrm>
            <a:off x="831815" y="2668583"/>
            <a:ext cx="10072758" cy="954107"/>
          </a:xfrm>
          <a:prstGeom prst="rect">
            <a:avLst/>
          </a:prstGeom>
        </p:spPr>
        <p:txBody>
          <a:bodyPr wrap="square">
            <a:spAutoFit/>
          </a:bodyPr>
          <a:lstStyle/>
          <a:p>
            <a:r>
              <a:rPr lang="zh-CN" altLang="zh-CN" sz="2800" dirty="0"/>
              <a:t>在</a:t>
            </a:r>
            <a:r>
              <a:rPr lang="zh-CN" altLang="en-US" sz="2800" dirty="0"/>
              <a:t>产品</a:t>
            </a:r>
            <a:r>
              <a:rPr lang="zh-CN" altLang="zh-CN" sz="2800" dirty="0"/>
              <a:t>快速交付，高品质，</a:t>
            </a:r>
            <a:r>
              <a:rPr lang="zh-CN" altLang="en-US" sz="2800" dirty="0"/>
              <a:t>客户价值</a:t>
            </a:r>
            <a:r>
              <a:rPr lang="zh-CN" altLang="zh-CN" sz="2800" dirty="0"/>
              <a:t>方面</a:t>
            </a:r>
            <a:r>
              <a:rPr lang="zh-CN" altLang="zh-CN" sz="2800" dirty="0">
                <a:solidFill>
                  <a:srgbClr val="FF0000"/>
                </a:solidFill>
              </a:rPr>
              <a:t>主动洞察</a:t>
            </a:r>
            <a:r>
              <a:rPr lang="zh-CN" altLang="zh-CN" sz="2800" dirty="0"/>
              <a:t>问题</a:t>
            </a:r>
            <a:r>
              <a:rPr lang="zh-CN" altLang="en-US" sz="2800" dirty="0"/>
              <a:t>和差距</a:t>
            </a:r>
            <a:r>
              <a:rPr lang="zh-CN" altLang="zh-CN" sz="2800" dirty="0"/>
              <a:t>，推动</a:t>
            </a:r>
            <a:r>
              <a:rPr lang="zh-CN" altLang="en-US" sz="2800" dirty="0"/>
              <a:t>改进闭环，帮助产品成功</a:t>
            </a:r>
            <a:r>
              <a:rPr lang="zh-CN" altLang="zh-CN" sz="2800" dirty="0"/>
              <a:t>。</a:t>
            </a:r>
          </a:p>
        </p:txBody>
      </p:sp>
    </p:spTree>
    <p:custDataLst>
      <p:tags r:id="rId1"/>
    </p:custDataLst>
    <p:extLst>
      <p:ext uri="{BB962C8B-B14F-4D97-AF65-F5344CB8AC3E}">
        <p14:creationId xmlns="" xmlns:p14="http://schemas.microsoft.com/office/powerpoint/2010/main" val="29800999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a:solidFill>
                  <a:srgbClr val="0070C0"/>
                </a:solidFill>
                <a:latin typeface="微软雅黑" pitchFamily="34" charset="-122"/>
                <a:ea typeface="微软雅黑" pitchFamily="34" charset="-122"/>
              </a:rPr>
              <a:t>测试工作产品成功导向的定义</a:t>
            </a:r>
          </a:p>
        </p:txBody>
      </p:sp>
      <p:sp>
        <p:nvSpPr>
          <p:cNvPr id="4" name="矩形 3"/>
          <p:cNvSpPr/>
          <p:nvPr/>
        </p:nvSpPr>
        <p:spPr>
          <a:xfrm>
            <a:off x="831815" y="2668583"/>
            <a:ext cx="10072758" cy="954107"/>
          </a:xfrm>
          <a:prstGeom prst="rect">
            <a:avLst/>
          </a:prstGeom>
        </p:spPr>
        <p:txBody>
          <a:bodyPr wrap="square">
            <a:spAutoFit/>
          </a:bodyPr>
          <a:lstStyle/>
          <a:p>
            <a:r>
              <a:rPr lang="zh-CN" altLang="zh-CN" sz="2800" dirty="0"/>
              <a:t>在</a:t>
            </a:r>
            <a:r>
              <a:rPr lang="zh-CN" altLang="en-US" sz="2800" dirty="0"/>
              <a:t>产品</a:t>
            </a:r>
            <a:r>
              <a:rPr lang="zh-CN" altLang="zh-CN" sz="2800" dirty="0"/>
              <a:t>快速交付，高品质，</a:t>
            </a:r>
            <a:r>
              <a:rPr lang="zh-CN" altLang="en-US" sz="2800" dirty="0"/>
              <a:t>客户价值</a:t>
            </a:r>
            <a:r>
              <a:rPr lang="zh-CN" altLang="zh-CN" sz="2800" dirty="0"/>
              <a:t>方面</a:t>
            </a:r>
            <a:r>
              <a:rPr lang="zh-CN" altLang="zh-CN" sz="2800" dirty="0">
                <a:solidFill>
                  <a:srgbClr val="FF0000"/>
                </a:solidFill>
              </a:rPr>
              <a:t>主动洞察</a:t>
            </a:r>
            <a:r>
              <a:rPr lang="zh-CN" altLang="zh-CN" sz="2800" dirty="0"/>
              <a:t>问题</a:t>
            </a:r>
            <a:r>
              <a:rPr lang="zh-CN" altLang="en-US" sz="2800" dirty="0"/>
              <a:t>和差距</a:t>
            </a:r>
            <a:r>
              <a:rPr lang="zh-CN" altLang="zh-CN" sz="2800" dirty="0"/>
              <a:t>，推动</a:t>
            </a:r>
            <a:r>
              <a:rPr lang="zh-CN" altLang="en-US" sz="2800" dirty="0"/>
              <a:t>改进闭环，帮助产品成功</a:t>
            </a:r>
            <a:r>
              <a:rPr lang="zh-CN" altLang="zh-CN" sz="2800" dirty="0"/>
              <a:t>。</a:t>
            </a:r>
          </a:p>
        </p:txBody>
      </p:sp>
      <p:pic>
        <p:nvPicPr>
          <p:cNvPr id="5" name="图片 4">
            <a:extLst>
              <a:ext uri="{FF2B5EF4-FFF2-40B4-BE49-F238E27FC236}">
                <a16:creationId xmlns="" xmlns:a16="http://schemas.microsoft.com/office/drawing/2014/main" id="{558D5C32-3D84-4E6F-9060-176580B26FED}"/>
              </a:ext>
            </a:extLst>
          </p:cNvPr>
          <p:cNvPicPr>
            <a:picLocks noChangeAspect="1"/>
          </p:cNvPicPr>
          <p:nvPr/>
        </p:nvPicPr>
        <p:blipFill>
          <a:blip r:embed="rId4">
            <a:extLst>
              <a:ext uri="{28A0092B-C50C-407E-A947-70E740481C1C}">
                <a14:useLocalDpi xmlns="" xmlns:a14="http://schemas.microsoft.com/office/drawing/2010/main" val="0"/>
              </a:ext>
            </a:extLst>
          </a:blip>
          <a:stretch>
            <a:fillRect/>
          </a:stretch>
        </p:blipFill>
        <p:spPr>
          <a:xfrm>
            <a:off x="0" y="575792"/>
            <a:ext cx="11522075" cy="5760640"/>
          </a:xfrm>
          <a:prstGeom prst="rect">
            <a:avLst/>
          </a:prstGeom>
        </p:spPr>
      </p:pic>
    </p:spTree>
    <p:custDataLst>
      <p:tags r:id="rId1"/>
    </p:custDataLst>
    <p:extLst>
      <p:ext uri="{BB962C8B-B14F-4D97-AF65-F5344CB8AC3E}">
        <p14:creationId xmlns="" xmlns:p14="http://schemas.microsoft.com/office/powerpoint/2010/main" val="13781799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软件测试的内容</a:t>
            </a:r>
            <a:endParaRPr lang="zh-CN" altLang="en-US" sz="2400" b="1" dirty="0">
              <a:solidFill>
                <a:srgbClr val="0070C0"/>
              </a:solidFill>
              <a:latin typeface="微软雅黑" pitchFamily="34" charset="-122"/>
              <a:ea typeface="微软雅黑" pitchFamily="34" charset="-122"/>
            </a:endParaRPr>
          </a:p>
        </p:txBody>
      </p:sp>
      <p:grpSp>
        <p:nvGrpSpPr>
          <p:cNvPr id="3" name="Group 3"/>
          <p:cNvGrpSpPr>
            <a:grpSpLocks/>
          </p:cNvGrpSpPr>
          <p:nvPr/>
        </p:nvGrpSpPr>
        <p:grpSpPr bwMode="auto">
          <a:xfrm>
            <a:off x="2060601" y="1585933"/>
            <a:ext cx="1066800" cy="381000"/>
            <a:chOff x="0" y="0"/>
            <a:chExt cx="2163763" cy="2857500"/>
          </a:xfrm>
        </p:grpSpPr>
        <p:sp>
          <p:nvSpPr>
            <p:cNvPr id="4" name="AutoShape 4"/>
            <p:cNvSpPr>
              <a:spLocks noChangeArrowheads="1"/>
            </p:cNvSpPr>
            <p:nvPr/>
          </p:nvSpPr>
          <p:spPr bwMode="auto">
            <a:xfrm>
              <a:off x="0" y="0"/>
              <a:ext cx="2163763" cy="2857500"/>
            </a:xfrm>
            <a:prstGeom prst="roundRect">
              <a:avLst>
                <a:gd name="adj" fmla="val 17509"/>
              </a:avLst>
            </a:prstGeom>
            <a:gradFill rotWithShape="1">
              <a:gsLst>
                <a:gs pos="0">
                  <a:srgbClr val="4E91D4"/>
                </a:gs>
                <a:gs pos="100000">
                  <a:srgbClr val="3477A4"/>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5" name="AutoShape 5"/>
            <p:cNvSpPr>
              <a:spLocks noChangeArrowheads="1"/>
            </p:cNvSpPr>
            <p:nvPr/>
          </p:nvSpPr>
          <p:spPr bwMode="auto">
            <a:xfrm>
              <a:off x="33338" y="7938"/>
              <a:ext cx="2098675" cy="2803525"/>
            </a:xfrm>
            <a:prstGeom prst="roundRect">
              <a:avLst>
                <a:gd name="adj" fmla="val 16667"/>
              </a:avLst>
            </a:prstGeom>
            <a:solidFill>
              <a:srgbClr val="3CA1E6"/>
            </a:solidFill>
            <a:ln w="9525">
              <a:noFill/>
              <a:round/>
              <a:headEnd/>
              <a:tailEnd/>
            </a:ln>
          </p:spPr>
          <p:txBody>
            <a:bodyPr wrap="none" anchor="ctr"/>
            <a:lstStyle/>
            <a:p>
              <a:pPr eaLnBrk="0" hangingPunct="0"/>
              <a:endParaRPr lang="zh-CN" altLang="en-US" sz="1200">
                <a:solidFill>
                  <a:schemeClr val="tx2"/>
                </a:solidFill>
              </a:endParaRPr>
            </a:p>
          </p:txBody>
        </p:sp>
        <p:sp>
          <p:nvSpPr>
            <p:cNvPr id="6" name="AutoShape 6"/>
            <p:cNvSpPr>
              <a:spLocks noChangeArrowheads="1"/>
            </p:cNvSpPr>
            <p:nvPr/>
          </p:nvSpPr>
          <p:spPr bwMode="auto">
            <a:xfrm>
              <a:off x="50800" y="2071688"/>
              <a:ext cx="2070100" cy="709613"/>
            </a:xfrm>
            <a:prstGeom prst="roundRect">
              <a:avLst>
                <a:gd name="adj" fmla="val 50000"/>
              </a:avLst>
            </a:prstGeom>
            <a:gradFill rotWithShape="1">
              <a:gsLst>
                <a:gs pos="0">
                  <a:srgbClr val="3CA1E6">
                    <a:alpha val="0"/>
                  </a:srgbClr>
                </a:gs>
                <a:gs pos="100000">
                  <a:srgbClr val="9BCFF2"/>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7" name="AutoShape 7"/>
            <p:cNvSpPr>
              <a:spLocks noChangeArrowheads="1"/>
            </p:cNvSpPr>
            <p:nvPr/>
          </p:nvSpPr>
          <p:spPr bwMode="auto">
            <a:xfrm>
              <a:off x="50800" y="30163"/>
              <a:ext cx="2070100" cy="708025"/>
            </a:xfrm>
            <a:prstGeom prst="roundRect">
              <a:avLst>
                <a:gd name="adj" fmla="val 50000"/>
              </a:avLst>
            </a:prstGeom>
            <a:gradFill rotWithShape="1">
              <a:gsLst>
                <a:gs pos="0">
                  <a:srgbClr val="BEE0F7"/>
                </a:gs>
                <a:gs pos="100000">
                  <a:srgbClr val="3CA1E6">
                    <a:alpha val="0"/>
                  </a:srgbClr>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8" name="Text Box 17"/>
            <p:cNvSpPr txBox="1">
              <a:spLocks noChangeArrowheads="1"/>
            </p:cNvSpPr>
            <p:nvPr/>
          </p:nvSpPr>
          <p:spPr bwMode="auto">
            <a:xfrm>
              <a:off x="76200" y="454028"/>
              <a:ext cx="2057398" cy="2077493"/>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规划</a:t>
              </a:r>
            </a:p>
          </p:txBody>
        </p:sp>
      </p:grpSp>
      <p:grpSp>
        <p:nvGrpSpPr>
          <p:cNvPr id="9" name="Group 9"/>
          <p:cNvGrpSpPr>
            <a:grpSpLocks/>
          </p:cNvGrpSpPr>
          <p:nvPr/>
        </p:nvGrpSpPr>
        <p:grpSpPr bwMode="auto">
          <a:xfrm>
            <a:off x="3508401" y="1585933"/>
            <a:ext cx="1123950" cy="371475"/>
            <a:chOff x="0" y="0"/>
            <a:chExt cx="2163763" cy="2857500"/>
          </a:xfrm>
        </p:grpSpPr>
        <p:sp>
          <p:nvSpPr>
            <p:cNvPr id="10" name="AutoShape 4"/>
            <p:cNvSpPr>
              <a:spLocks noChangeArrowheads="1"/>
            </p:cNvSpPr>
            <p:nvPr/>
          </p:nvSpPr>
          <p:spPr bwMode="auto">
            <a:xfrm>
              <a:off x="0" y="0"/>
              <a:ext cx="2163763" cy="2857500"/>
            </a:xfrm>
            <a:prstGeom prst="roundRect">
              <a:avLst>
                <a:gd name="adj" fmla="val 17509"/>
              </a:avLst>
            </a:prstGeom>
            <a:gradFill rotWithShape="1">
              <a:gsLst>
                <a:gs pos="0">
                  <a:srgbClr val="4E91D4"/>
                </a:gs>
                <a:gs pos="100000">
                  <a:srgbClr val="3477A4"/>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1" name="AutoShape 5"/>
            <p:cNvSpPr>
              <a:spLocks noChangeArrowheads="1"/>
            </p:cNvSpPr>
            <p:nvPr/>
          </p:nvSpPr>
          <p:spPr bwMode="auto">
            <a:xfrm>
              <a:off x="33338" y="7938"/>
              <a:ext cx="2098675" cy="2803525"/>
            </a:xfrm>
            <a:prstGeom prst="roundRect">
              <a:avLst>
                <a:gd name="adj" fmla="val 16667"/>
              </a:avLst>
            </a:prstGeom>
            <a:solidFill>
              <a:srgbClr val="3CA1E6"/>
            </a:solidFill>
            <a:ln w="9525">
              <a:noFill/>
              <a:round/>
              <a:headEnd/>
              <a:tailEnd/>
            </a:ln>
          </p:spPr>
          <p:txBody>
            <a:bodyPr wrap="none" anchor="ctr"/>
            <a:lstStyle/>
            <a:p>
              <a:pPr eaLnBrk="0" hangingPunct="0"/>
              <a:endParaRPr lang="zh-CN" altLang="en-US" sz="1200">
                <a:solidFill>
                  <a:schemeClr val="tx2"/>
                </a:solidFill>
              </a:endParaRPr>
            </a:p>
          </p:txBody>
        </p:sp>
        <p:sp>
          <p:nvSpPr>
            <p:cNvPr id="12" name="AutoShape 6"/>
            <p:cNvSpPr>
              <a:spLocks noChangeArrowheads="1"/>
            </p:cNvSpPr>
            <p:nvPr/>
          </p:nvSpPr>
          <p:spPr bwMode="auto">
            <a:xfrm>
              <a:off x="50800" y="2071688"/>
              <a:ext cx="2070100" cy="709613"/>
            </a:xfrm>
            <a:prstGeom prst="roundRect">
              <a:avLst>
                <a:gd name="adj" fmla="val 50000"/>
              </a:avLst>
            </a:prstGeom>
            <a:gradFill rotWithShape="1">
              <a:gsLst>
                <a:gs pos="0">
                  <a:srgbClr val="3CA1E6">
                    <a:alpha val="0"/>
                  </a:srgbClr>
                </a:gs>
                <a:gs pos="100000">
                  <a:srgbClr val="9BCFF2"/>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3" name="AutoShape 7"/>
            <p:cNvSpPr>
              <a:spLocks noChangeArrowheads="1"/>
            </p:cNvSpPr>
            <p:nvPr/>
          </p:nvSpPr>
          <p:spPr bwMode="auto">
            <a:xfrm>
              <a:off x="50800" y="30163"/>
              <a:ext cx="2070100" cy="708025"/>
            </a:xfrm>
            <a:prstGeom prst="roundRect">
              <a:avLst>
                <a:gd name="adj" fmla="val 50000"/>
              </a:avLst>
            </a:prstGeom>
            <a:gradFill rotWithShape="1">
              <a:gsLst>
                <a:gs pos="0">
                  <a:srgbClr val="BEE0F7"/>
                </a:gs>
                <a:gs pos="100000">
                  <a:srgbClr val="3CA1E6">
                    <a:alpha val="0"/>
                  </a:srgbClr>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4" name="Text Box 17"/>
            <p:cNvSpPr txBox="1">
              <a:spLocks noChangeArrowheads="1"/>
            </p:cNvSpPr>
            <p:nvPr/>
          </p:nvSpPr>
          <p:spPr bwMode="auto">
            <a:xfrm>
              <a:off x="76201" y="454023"/>
              <a:ext cx="2057399" cy="2130762"/>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需求</a:t>
              </a:r>
            </a:p>
          </p:txBody>
        </p:sp>
      </p:grpSp>
      <p:grpSp>
        <p:nvGrpSpPr>
          <p:cNvPr id="15" name="Group 15"/>
          <p:cNvGrpSpPr>
            <a:grpSpLocks/>
          </p:cNvGrpSpPr>
          <p:nvPr/>
        </p:nvGrpSpPr>
        <p:grpSpPr bwMode="auto">
          <a:xfrm>
            <a:off x="5184801" y="1585933"/>
            <a:ext cx="1047750" cy="371475"/>
            <a:chOff x="0" y="0"/>
            <a:chExt cx="2163763" cy="2857500"/>
          </a:xfrm>
        </p:grpSpPr>
        <p:sp>
          <p:nvSpPr>
            <p:cNvPr id="16" name="AutoShape 4"/>
            <p:cNvSpPr>
              <a:spLocks noChangeArrowheads="1"/>
            </p:cNvSpPr>
            <p:nvPr/>
          </p:nvSpPr>
          <p:spPr bwMode="auto">
            <a:xfrm>
              <a:off x="0" y="0"/>
              <a:ext cx="2163763" cy="2857500"/>
            </a:xfrm>
            <a:prstGeom prst="roundRect">
              <a:avLst>
                <a:gd name="adj" fmla="val 17509"/>
              </a:avLst>
            </a:prstGeom>
            <a:gradFill rotWithShape="1">
              <a:gsLst>
                <a:gs pos="0">
                  <a:srgbClr val="4E91D4"/>
                </a:gs>
                <a:gs pos="100000">
                  <a:srgbClr val="3477A4"/>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7" name="AutoShape 5"/>
            <p:cNvSpPr>
              <a:spLocks noChangeArrowheads="1"/>
            </p:cNvSpPr>
            <p:nvPr/>
          </p:nvSpPr>
          <p:spPr bwMode="auto">
            <a:xfrm>
              <a:off x="33338" y="7938"/>
              <a:ext cx="2098675" cy="2803525"/>
            </a:xfrm>
            <a:prstGeom prst="roundRect">
              <a:avLst>
                <a:gd name="adj" fmla="val 16667"/>
              </a:avLst>
            </a:prstGeom>
            <a:solidFill>
              <a:srgbClr val="3CA1E6"/>
            </a:solidFill>
            <a:ln w="9525">
              <a:noFill/>
              <a:round/>
              <a:headEnd/>
              <a:tailEnd/>
            </a:ln>
          </p:spPr>
          <p:txBody>
            <a:bodyPr wrap="none" anchor="ctr"/>
            <a:lstStyle/>
            <a:p>
              <a:pPr eaLnBrk="0" hangingPunct="0"/>
              <a:endParaRPr lang="zh-CN" altLang="en-US" sz="1200">
                <a:solidFill>
                  <a:schemeClr val="tx2"/>
                </a:solidFill>
              </a:endParaRPr>
            </a:p>
          </p:txBody>
        </p:sp>
        <p:sp>
          <p:nvSpPr>
            <p:cNvPr id="18" name="AutoShape 6"/>
            <p:cNvSpPr>
              <a:spLocks noChangeArrowheads="1"/>
            </p:cNvSpPr>
            <p:nvPr/>
          </p:nvSpPr>
          <p:spPr bwMode="auto">
            <a:xfrm>
              <a:off x="50800" y="2071688"/>
              <a:ext cx="2070100" cy="709613"/>
            </a:xfrm>
            <a:prstGeom prst="roundRect">
              <a:avLst>
                <a:gd name="adj" fmla="val 50000"/>
              </a:avLst>
            </a:prstGeom>
            <a:gradFill rotWithShape="1">
              <a:gsLst>
                <a:gs pos="0">
                  <a:srgbClr val="3CA1E6">
                    <a:alpha val="0"/>
                  </a:srgbClr>
                </a:gs>
                <a:gs pos="100000">
                  <a:srgbClr val="9BCFF2"/>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9" name="AutoShape 7"/>
            <p:cNvSpPr>
              <a:spLocks noChangeArrowheads="1"/>
            </p:cNvSpPr>
            <p:nvPr/>
          </p:nvSpPr>
          <p:spPr bwMode="auto">
            <a:xfrm>
              <a:off x="50800" y="30163"/>
              <a:ext cx="2070100" cy="708025"/>
            </a:xfrm>
            <a:prstGeom prst="roundRect">
              <a:avLst>
                <a:gd name="adj" fmla="val 50000"/>
              </a:avLst>
            </a:prstGeom>
            <a:gradFill rotWithShape="1">
              <a:gsLst>
                <a:gs pos="0">
                  <a:srgbClr val="BEE0F7"/>
                </a:gs>
                <a:gs pos="100000">
                  <a:srgbClr val="3CA1E6">
                    <a:alpha val="0"/>
                  </a:srgbClr>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20" name="Text Box 17"/>
            <p:cNvSpPr txBox="1">
              <a:spLocks noChangeArrowheads="1"/>
            </p:cNvSpPr>
            <p:nvPr/>
          </p:nvSpPr>
          <p:spPr bwMode="auto">
            <a:xfrm>
              <a:off x="76200" y="454023"/>
              <a:ext cx="2057399" cy="2130762"/>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设计</a:t>
              </a:r>
            </a:p>
          </p:txBody>
        </p:sp>
      </p:grpSp>
      <p:grpSp>
        <p:nvGrpSpPr>
          <p:cNvPr id="21" name="Group 21"/>
          <p:cNvGrpSpPr>
            <a:grpSpLocks/>
          </p:cNvGrpSpPr>
          <p:nvPr/>
        </p:nvGrpSpPr>
        <p:grpSpPr bwMode="auto">
          <a:xfrm>
            <a:off x="6632601" y="1585933"/>
            <a:ext cx="1143000" cy="381000"/>
            <a:chOff x="0" y="0"/>
            <a:chExt cx="2163763" cy="2857500"/>
          </a:xfrm>
        </p:grpSpPr>
        <p:sp>
          <p:nvSpPr>
            <p:cNvPr id="22" name="AutoShape 4"/>
            <p:cNvSpPr>
              <a:spLocks noChangeArrowheads="1"/>
            </p:cNvSpPr>
            <p:nvPr/>
          </p:nvSpPr>
          <p:spPr bwMode="auto">
            <a:xfrm>
              <a:off x="0" y="0"/>
              <a:ext cx="2163763" cy="2857500"/>
            </a:xfrm>
            <a:prstGeom prst="roundRect">
              <a:avLst>
                <a:gd name="adj" fmla="val 17509"/>
              </a:avLst>
            </a:prstGeom>
            <a:gradFill rotWithShape="1">
              <a:gsLst>
                <a:gs pos="0">
                  <a:srgbClr val="4E91D4"/>
                </a:gs>
                <a:gs pos="100000">
                  <a:srgbClr val="3477A4"/>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23" name="AutoShape 5"/>
            <p:cNvSpPr>
              <a:spLocks noChangeArrowheads="1"/>
            </p:cNvSpPr>
            <p:nvPr/>
          </p:nvSpPr>
          <p:spPr bwMode="auto">
            <a:xfrm>
              <a:off x="33338" y="7938"/>
              <a:ext cx="2098675" cy="2803525"/>
            </a:xfrm>
            <a:prstGeom prst="roundRect">
              <a:avLst>
                <a:gd name="adj" fmla="val 16667"/>
              </a:avLst>
            </a:prstGeom>
            <a:solidFill>
              <a:srgbClr val="3CA1E6"/>
            </a:solidFill>
            <a:ln w="9525">
              <a:noFill/>
              <a:round/>
              <a:headEnd/>
              <a:tailEnd/>
            </a:ln>
          </p:spPr>
          <p:txBody>
            <a:bodyPr wrap="none" anchor="ctr"/>
            <a:lstStyle/>
            <a:p>
              <a:pPr eaLnBrk="0" hangingPunct="0"/>
              <a:endParaRPr lang="zh-CN" altLang="en-US" sz="1200">
                <a:solidFill>
                  <a:schemeClr val="tx2"/>
                </a:solidFill>
              </a:endParaRPr>
            </a:p>
          </p:txBody>
        </p:sp>
        <p:sp>
          <p:nvSpPr>
            <p:cNvPr id="24" name="AutoShape 6"/>
            <p:cNvSpPr>
              <a:spLocks noChangeArrowheads="1"/>
            </p:cNvSpPr>
            <p:nvPr/>
          </p:nvSpPr>
          <p:spPr bwMode="auto">
            <a:xfrm>
              <a:off x="50800" y="2071688"/>
              <a:ext cx="2070100" cy="709613"/>
            </a:xfrm>
            <a:prstGeom prst="roundRect">
              <a:avLst>
                <a:gd name="adj" fmla="val 50000"/>
              </a:avLst>
            </a:prstGeom>
            <a:gradFill rotWithShape="1">
              <a:gsLst>
                <a:gs pos="0">
                  <a:srgbClr val="3CA1E6">
                    <a:alpha val="0"/>
                  </a:srgbClr>
                </a:gs>
                <a:gs pos="100000">
                  <a:srgbClr val="9BCFF2"/>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25" name="AutoShape 7"/>
            <p:cNvSpPr>
              <a:spLocks noChangeArrowheads="1"/>
            </p:cNvSpPr>
            <p:nvPr/>
          </p:nvSpPr>
          <p:spPr bwMode="auto">
            <a:xfrm>
              <a:off x="50800" y="30163"/>
              <a:ext cx="2070100" cy="708025"/>
            </a:xfrm>
            <a:prstGeom prst="roundRect">
              <a:avLst>
                <a:gd name="adj" fmla="val 50000"/>
              </a:avLst>
            </a:prstGeom>
            <a:gradFill rotWithShape="1">
              <a:gsLst>
                <a:gs pos="0">
                  <a:srgbClr val="BEE0F7"/>
                </a:gs>
                <a:gs pos="100000">
                  <a:srgbClr val="3CA1E6">
                    <a:alpha val="0"/>
                  </a:srgbClr>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26" name="Text Box 17"/>
            <p:cNvSpPr txBox="1">
              <a:spLocks noChangeArrowheads="1"/>
            </p:cNvSpPr>
            <p:nvPr/>
          </p:nvSpPr>
          <p:spPr bwMode="auto">
            <a:xfrm>
              <a:off x="76199" y="454028"/>
              <a:ext cx="2057400" cy="2077493"/>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编码</a:t>
              </a:r>
            </a:p>
          </p:txBody>
        </p:sp>
      </p:grpSp>
      <p:grpSp>
        <p:nvGrpSpPr>
          <p:cNvPr id="27" name="Group 27"/>
          <p:cNvGrpSpPr>
            <a:grpSpLocks/>
          </p:cNvGrpSpPr>
          <p:nvPr/>
        </p:nvGrpSpPr>
        <p:grpSpPr bwMode="auto">
          <a:xfrm>
            <a:off x="8385201" y="1585933"/>
            <a:ext cx="1143000" cy="381000"/>
            <a:chOff x="0" y="0"/>
            <a:chExt cx="2163763" cy="2857500"/>
          </a:xfrm>
        </p:grpSpPr>
        <p:sp>
          <p:nvSpPr>
            <p:cNvPr id="28" name="AutoShape 4"/>
            <p:cNvSpPr>
              <a:spLocks noChangeArrowheads="1"/>
            </p:cNvSpPr>
            <p:nvPr/>
          </p:nvSpPr>
          <p:spPr bwMode="auto">
            <a:xfrm>
              <a:off x="0" y="0"/>
              <a:ext cx="2163763" cy="2857500"/>
            </a:xfrm>
            <a:prstGeom prst="roundRect">
              <a:avLst>
                <a:gd name="adj" fmla="val 17509"/>
              </a:avLst>
            </a:prstGeom>
            <a:gradFill rotWithShape="1">
              <a:gsLst>
                <a:gs pos="0">
                  <a:srgbClr val="4E91D4"/>
                </a:gs>
                <a:gs pos="100000">
                  <a:srgbClr val="3477A4"/>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29" name="AutoShape 5"/>
            <p:cNvSpPr>
              <a:spLocks noChangeArrowheads="1"/>
            </p:cNvSpPr>
            <p:nvPr/>
          </p:nvSpPr>
          <p:spPr bwMode="auto">
            <a:xfrm>
              <a:off x="33338" y="7938"/>
              <a:ext cx="2098675" cy="2803525"/>
            </a:xfrm>
            <a:prstGeom prst="roundRect">
              <a:avLst>
                <a:gd name="adj" fmla="val 16667"/>
              </a:avLst>
            </a:prstGeom>
            <a:solidFill>
              <a:srgbClr val="3CA1E6"/>
            </a:solidFill>
            <a:ln w="9525">
              <a:noFill/>
              <a:round/>
              <a:headEnd/>
              <a:tailEnd/>
            </a:ln>
          </p:spPr>
          <p:txBody>
            <a:bodyPr wrap="none" anchor="ctr"/>
            <a:lstStyle/>
            <a:p>
              <a:pPr eaLnBrk="0" hangingPunct="0"/>
              <a:endParaRPr lang="zh-CN" altLang="en-US" sz="1200">
                <a:solidFill>
                  <a:schemeClr val="tx2"/>
                </a:solidFill>
              </a:endParaRPr>
            </a:p>
          </p:txBody>
        </p:sp>
        <p:sp>
          <p:nvSpPr>
            <p:cNvPr id="30" name="AutoShape 6"/>
            <p:cNvSpPr>
              <a:spLocks noChangeArrowheads="1"/>
            </p:cNvSpPr>
            <p:nvPr/>
          </p:nvSpPr>
          <p:spPr bwMode="auto">
            <a:xfrm>
              <a:off x="50800" y="2071688"/>
              <a:ext cx="2070100" cy="709613"/>
            </a:xfrm>
            <a:prstGeom prst="roundRect">
              <a:avLst>
                <a:gd name="adj" fmla="val 50000"/>
              </a:avLst>
            </a:prstGeom>
            <a:gradFill rotWithShape="1">
              <a:gsLst>
                <a:gs pos="0">
                  <a:srgbClr val="3CA1E6">
                    <a:alpha val="0"/>
                  </a:srgbClr>
                </a:gs>
                <a:gs pos="100000">
                  <a:srgbClr val="9BCFF2"/>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31" name="AutoShape 7"/>
            <p:cNvSpPr>
              <a:spLocks noChangeArrowheads="1"/>
            </p:cNvSpPr>
            <p:nvPr/>
          </p:nvSpPr>
          <p:spPr bwMode="auto">
            <a:xfrm>
              <a:off x="50800" y="30163"/>
              <a:ext cx="2070100" cy="708025"/>
            </a:xfrm>
            <a:prstGeom prst="roundRect">
              <a:avLst>
                <a:gd name="adj" fmla="val 50000"/>
              </a:avLst>
            </a:prstGeom>
            <a:gradFill rotWithShape="1">
              <a:gsLst>
                <a:gs pos="0">
                  <a:srgbClr val="BEE0F7"/>
                </a:gs>
                <a:gs pos="100000">
                  <a:srgbClr val="3CA1E6">
                    <a:alpha val="0"/>
                  </a:srgbClr>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32" name="Text Box 17"/>
            <p:cNvSpPr txBox="1">
              <a:spLocks noChangeArrowheads="1"/>
            </p:cNvSpPr>
            <p:nvPr/>
          </p:nvSpPr>
          <p:spPr bwMode="auto">
            <a:xfrm>
              <a:off x="76199" y="454020"/>
              <a:ext cx="2057400" cy="2077493"/>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系统测试</a:t>
              </a:r>
            </a:p>
          </p:txBody>
        </p:sp>
      </p:grpSp>
      <p:sp>
        <p:nvSpPr>
          <p:cNvPr id="33" name="TextBox 48"/>
          <p:cNvSpPr txBox="1">
            <a:spLocks noChangeArrowheads="1"/>
          </p:cNvSpPr>
          <p:nvPr/>
        </p:nvSpPr>
        <p:spPr bwMode="auto">
          <a:xfrm>
            <a:off x="4194201" y="1052533"/>
            <a:ext cx="2227263" cy="304800"/>
          </a:xfrm>
          <a:prstGeom prst="rect">
            <a:avLst/>
          </a:prstGeom>
          <a:noFill/>
          <a:ln w="9525">
            <a:noFill/>
            <a:miter lim="800000"/>
            <a:headEnd/>
            <a:tailEnd/>
          </a:ln>
        </p:spPr>
        <p:txBody>
          <a:bodyPr>
            <a:spAutoFit/>
          </a:bodyPr>
          <a:lstStyle/>
          <a:p>
            <a:pPr eaLnBrk="0" hangingPunct="0"/>
            <a:r>
              <a:rPr lang="zh-CN" altLang="en-US" sz="1400" b="1">
                <a:solidFill>
                  <a:schemeClr val="tx2"/>
                </a:solidFill>
                <a:latin typeface="宋体" charset="-122"/>
              </a:rPr>
              <a:t>前期测试</a:t>
            </a:r>
          </a:p>
        </p:txBody>
      </p:sp>
      <p:cxnSp>
        <p:nvCxnSpPr>
          <p:cNvPr id="34" name="直接连接符 49"/>
          <p:cNvCxnSpPr>
            <a:cxnSpLocks noChangeShapeType="1"/>
          </p:cNvCxnSpPr>
          <p:nvPr/>
        </p:nvCxnSpPr>
        <p:spPr bwMode="auto">
          <a:xfrm rot="16200000" flipH="1">
            <a:off x="5535638" y="3605234"/>
            <a:ext cx="5129213" cy="36512"/>
          </a:xfrm>
          <a:prstGeom prst="line">
            <a:avLst/>
          </a:prstGeom>
          <a:noFill/>
          <a:ln w="15875">
            <a:solidFill>
              <a:srgbClr val="6399E7"/>
            </a:solidFill>
            <a:prstDash val="dash"/>
            <a:round/>
            <a:headEnd/>
            <a:tailEnd/>
          </a:ln>
        </p:spPr>
      </p:cxnSp>
      <p:sp>
        <p:nvSpPr>
          <p:cNvPr id="35" name="TextBox 50"/>
          <p:cNvSpPr txBox="1">
            <a:spLocks noChangeArrowheads="1"/>
          </p:cNvSpPr>
          <p:nvPr/>
        </p:nvSpPr>
        <p:spPr bwMode="auto">
          <a:xfrm>
            <a:off x="8232801" y="1025509"/>
            <a:ext cx="1377950" cy="304800"/>
          </a:xfrm>
          <a:prstGeom prst="rect">
            <a:avLst/>
          </a:prstGeom>
          <a:noFill/>
          <a:ln w="9525">
            <a:noFill/>
            <a:miter lim="800000"/>
            <a:headEnd/>
            <a:tailEnd/>
          </a:ln>
        </p:spPr>
        <p:txBody>
          <a:bodyPr>
            <a:spAutoFit/>
          </a:bodyPr>
          <a:lstStyle/>
          <a:p>
            <a:pPr eaLnBrk="0" hangingPunct="0"/>
            <a:r>
              <a:rPr lang="zh-CN" altLang="en-US" sz="1400" b="1" dirty="0">
                <a:solidFill>
                  <a:schemeClr val="tx2"/>
                </a:solidFill>
                <a:latin typeface="宋体" charset="-122"/>
              </a:rPr>
              <a:t>验证交付</a:t>
            </a:r>
          </a:p>
        </p:txBody>
      </p:sp>
      <p:grpSp>
        <p:nvGrpSpPr>
          <p:cNvPr id="36" name="Group 36"/>
          <p:cNvGrpSpPr>
            <a:grpSpLocks/>
          </p:cNvGrpSpPr>
          <p:nvPr/>
        </p:nvGrpSpPr>
        <p:grpSpPr bwMode="auto">
          <a:xfrm>
            <a:off x="3356001" y="2773383"/>
            <a:ext cx="3124200" cy="474662"/>
            <a:chOff x="0" y="0"/>
            <a:chExt cx="2163763" cy="2857500"/>
          </a:xfrm>
        </p:grpSpPr>
        <p:sp>
          <p:nvSpPr>
            <p:cNvPr id="37"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38"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39"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40"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41" name="Text Box 29"/>
            <p:cNvSpPr txBox="1">
              <a:spLocks noChangeArrowheads="1"/>
            </p:cNvSpPr>
            <p:nvPr/>
          </p:nvSpPr>
          <p:spPr bwMode="auto">
            <a:xfrm>
              <a:off x="76202" y="454028"/>
              <a:ext cx="2057400" cy="1667554"/>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基于需求和设计的缺陷预防</a:t>
              </a:r>
            </a:p>
          </p:txBody>
        </p:sp>
      </p:grpSp>
      <p:grpSp>
        <p:nvGrpSpPr>
          <p:cNvPr id="42" name="Group 54"/>
          <p:cNvGrpSpPr>
            <a:grpSpLocks/>
          </p:cNvGrpSpPr>
          <p:nvPr/>
        </p:nvGrpSpPr>
        <p:grpSpPr bwMode="auto">
          <a:xfrm>
            <a:off x="2136801" y="3459183"/>
            <a:ext cx="5562600" cy="457200"/>
            <a:chOff x="0" y="0"/>
            <a:chExt cx="2163763" cy="2857500"/>
          </a:xfrm>
        </p:grpSpPr>
        <p:sp>
          <p:nvSpPr>
            <p:cNvPr id="43"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44"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45"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46"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47" name="Text Box 29"/>
            <p:cNvSpPr txBox="1">
              <a:spLocks noChangeArrowheads="1"/>
            </p:cNvSpPr>
            <p:nvPr/>
          </p:nvSpPr>
          <p:spPr bwMode="auto">
            <a:xfrm>
              <a:off x="76201" y="454025"/>
              <a:ext cx="2057400" cy="1731244"/>
            </a:xfrm>
            <a:prstGeom prst="rect">
              <a:avLst/>
            </a:prstGeom>
            <a:noFill/>
            <a:ln w="9525">
              <a:noFill/>
              <a:miter lim="800000"/>
              <a:headEnd/>
              <a:tailEnd/>
            </a:ln>
          </p:spPr>
          <p:txBody>
            <a:bodyPr>
              <a:spAutoFit/>
            </a:bodyPr>
            <a:lstStyle/>
            <a:p>
              <a:pPr algn="ctr" eaLnBrk="0" hangingPunct="0"/>
              <a:r>
                <a:rPr lang="zh-CN" altLang="en-US" sz="1200" b="1" dirty="0" smtClean="0">
                  <a:solidFill>
                    <a:schemeClr val="tx2"/>
                  </a:solidFill>
                </a:rPr>
                <a:t>持续集成</a:t>
              </a:r>
              <a:r>
                <a:rPr lang="en-US" altLang="zh-CN" sz="1200" b="1" dirty="0" smtClean="0">
                  <a:solidFill>
                    <a:schemeClr val="tx2"/>
                  </a:solidFill>
                </a:rPr>
                <a:t>/</a:t>
              </a:r>
              <a:r>
                <a:rPr lang="zh-CN" altLang="en-US" sz="1200" b="1" dirty="0" smtClean="0">
                  <a:solidFill>
                    <a:schemeClr val="tx2"/>
                  </a:solidFill>
                </a:rPr>
                <a:t>单</a:t>
              </a:r>
              <a:r>
                <a:rPr lang="zh-CN" altLang="en-US" sz="1200" b="1" dirty="0">
                  <a:solidFill>
                    <a:schemeClr val="tx2"/>
                  </a:solidFill>
                </a:rPr>
                <a:t>元测试</a:t>
              </a:r>
              <a:r>
                <a:rPr lang="en-US" altLang="zh-CN" sz="1200" b="1" dirty="0">
                  <a:solidFill>
                    <a:schemeClr val="tx2"/>
                  </a:solidFill>
                </a:rPr>
                <a:t>/</a:t>
              </a:r>
              <a:r>
                <a:rPr lang="zh-CN" altLang="en-US" sz="1200" b="1" dirty="0">
                  <a:solidFill>
                    <a:schemeClr val="tx2"/>
                  </a:solidFill>
                </a:rPr>
                <a:t>接口测试</a:t>
              </a:r>
              <a:r>
                <a:rPr lang="zh-CN" altLang="en-US" sz="1200" b="1" dirty="0" smtClean="0">
                  <a:solidFill>
                    <a:schemeClr val="tx2"/>
                  </a:solidFill>
                </a:rPr>
                <a:t>/</a:t>
              </a:r>
              <a:r>
                <a:rPr lang="zh-CN" altLang="en-US" sz="1200" b="1" dirty="0">
                  <a:solidFill>
                    <a:schemeClr val="tx2"/>
                  </a:solidFill>
                </a:rPr>
                <a:t>代</a:t>
              </a:r>
              <a:r>
                <a:rPr lang="zh-CN" altLang="en-US" sz="1200" b="1" dirty="0" smtClean="0">
                  <a:solidFill>
                    <a:schemeClr val="tx2"/>
                  </a:solidFill>
                </a:rPr>
                <a:t>码静态测试</a:t>
              </a:r>
              <a:r>
                <a:rPr lang="en-US" altLang="zh-CN" sz="1200" b="1" dirty="0" smtClean="0">
                  <a:solidFill>
                    <a:schemeClr val="tx2"/>
                  </a:solidFill>
                </a:rPr>
                <a:t>/</a:t>
              </a:r>
              <a:r>
                <a:rPr lang="zh-CN" altLang="en-US" sz="1200" b="1" dirty="0" smtClean="0">
                  <a:solidFill>
                    <a:schemeClr val="tx2"/>
                  </a:solidFill>
                </a:rPr>
                <a:t>业</a:t>
              </a:r>
              <a:r>
                <a:rPr lang="zh-CN" altLang="en-US" sz="1200" b="1" dirty="0">
                  <a:solidFill>
                    <a:schemeClr val="tx2"/>
                  </a:solidFill>
                </a:rPr>
                <a:t>务自动化测</a:t>
              </a:r>
              <a:r>
                <a:rPr lang="zh-CN" altLang="en-US" sz="1200" b="1" dirty="0" smtClean="0">
                  <a:solidFill>
                    <a:schemeClr val="tx2"/>
                  </a:solidFill>
                </a:rPr>
                <a:t>试</a:t>
              </a:r>
              <a:r>
                <a:rPr lang="en-US" altLang="zh-CN" sz="1200" b="1" dirty="0" smtClean="0">
                  <a:solidFill>
                    <a:schemeClr val="tx2"/>
                  </a:solidFill>
                </a:rPr>
                <a:t>/</a:t>
              </a:r>
              <a:r>
                <a:rPr lang="zh-CN" altLang="en-US" sz="1200" b="1" dirty="0" smtClean="0">
                  <a:solidFill>
                    <a:schemeClr val="tx2"/>
                  </a:solidFill>
                </a:rPr>
                <a:t>测试工具开发</a:t>
              </a:r>
              <a:endParaRPr lang="en-US" sz="1200" b="1" dirty="0">
                <a:solidFill>
                  <a:schemeClr val="tx2"/>
                </a:solidFill>
              </a:endParaRPr>
            </a:p>
          </p:txBody>
        </p:sp>
      </p:grpSp>
      <p:grpSp>
        <p:nvGrpSpPr>
          <p:cNvPr id="48" name="Group 60"/>
          <p:cNvGrpSpPr>
            <a:grpSpLocks/>
          </p:cNvGrpSpPr>
          <p:nvPr/>
        </p:nvGrpSpPr>
        <p:grpSpPr bwMode="auto">
          <a:xfrm>
            <a:off x="8385201" y="3338533"/>
            <a:ext cx="1143000" cy="457200"/>
            <a:chOff x="0" y="0"/>
            <a:chExt cx="2163763" cy="2857500"/>
          </a:xfrm>
        </p:grpSpPr>
        <p:sp>
          <p:nvSpPr>
            <p:cNvPr id="49"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50"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51"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52"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53" name="Text Box 29"/>
            <p:cNvSpPr txBox="1">
              <a:spLocks noChangeArrowheads="1"/>
            </p:cNvSpPr>
            <p:nvPr/>
          </p:nvSpPr>
          <p:spPr bwMode="auto">
            <a:xfrm>
              <a:off x="76201" y="454025"/>
              <a:ext cx="2057402" cy="1731244"/>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专项测试</a:t>
              </a:r>
              <a:endParaRPr lang="en-US" sz="1200" b="1">
                <a:solidFill>
                  <a:schemeClr val="tx2"/>
                </a:solidFill>
              </a:endParaRPr>
            </a:p>
          </p:txBody>
        </p:sp>
      </p:grpSp>
      <p:grpSp>
        <p:nvGrpSpPr>
          <p:cNvPr id="54" name="Group 66"/>
          <p:cNvGrpSpPr>
            <a:grpSpLocks/>
          </p:cNvGrpSpPr>
          <p:nvPr/>
        </p:nvGrpSpPr>
        <p:grpSpPr bwMode="auto">
          <a:xfrm>
            <a:off x="8385201" y="2271733"/>
            <a:ext cx="1143000" cy="611164"/>
            <a:chOff x="0" y="0"/>
            <a:chExt cx="2163763" cy="2857500"/>
          </a:xfrm>
        </p:grpSpPr>
        <p:sp>
          <p:nvSpPr>
            <p:cNvPr id="55"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56"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57"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58"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59" name="Text Box 29"/>
            <p:cNvSpPr txBox="1">
              <a:spLocks noChangeArrowheads="1"/>
            </p:cNvSpPr>
            <p:nvPr/>
          </p:nvSpPr>
          <p:spPr bwMode="auto">
            <a:xfrm>
              <a:off x="76201" y="454029"/>
              <a:ext cx="2057402" cy="1260088"/>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自动化测试</a:t>
              </a:r>
            </a:p>
          </p:txBody>
        </p:sp>
      </p:grpSp>
      <p:sp>
        <p:nvSpPr>
          <p:cNvPr id="60" name="右箭头 4095"/>
          <p:cNvSpPr>
            <a:spLocks noChangeArrowheads="1"/>
          </p:cNvSpPr>
          <p:nvPr/>
        </p:nvSpPr>
        <p:spPr bwMode="auto">
          <a:xfrm>
            <a:off x="3171851" y="1697058"/>
            <a:ext cx="127000" cy="184150"/>
          </a:xfrm>
          <a:prstGeom prst="rightArrow">
            <a:avLst>
              <a:gd name="adj1" fmla="val 50000"/>
              <a:gd name="adj2" fmla="val 50000"/>
            </a:avLst>
          </a:prstGeom>
          <a:solidFill>
            <a:schemeClr val="accent1"/>
          </a:solidFill>
          <a:ln w="25400">
            <a:solidFill>
              <a:srgbClr val="4B72AB"/>
            </a:solidFill>
            <a:miter lim="800000"/>
            <a:headEnd/>
            <a:tailEnd/>
          </a:ln>
        </p:spPr>
        <p:txBody>
          <a:bodyPr anchor="ctr"/>
          <a:lstStyle/>
          <a:p>
            <a:pPr algn="ctr" eaLnBrk="0" hangingPunct="0"/>
            <a:endParaRPr lang="zh-CN" altLang="en-US" sz="1200">
              <a:solidFill>
                <a:schemeClr val="tx2"/>
              </a:solidFill>
            </a:endParaRPr>
          </a:p>
        </p:txBody>
      </p:sp>
      <p:sp>
        <p:nvSpPr>
          <p:cNvPr id="61" name="右箭头 196"/>
          <p:cNvSpPr>
            <a:spLocks noChangeArrowheads="1"/>
          </p:cNvSpPr>
          <p:nvPr/>
        </p:nvSpPr>
        <p:spPr bwMode="auto">
          <a:xfrm>
            <a:off x="4748239" y="1697058"/>
            <a:ext cx="125412" cy="184150"/>
          </a:xfrm>
          <a:prstGeom prst="rightArrow">
            <a:avLst>
              <a:gd name="adj1" fmla="val 50000"/>
              <a:gd name="adj2" fmla="val 50000"/>
            </a:avLst>
          </a:prstGeom>
          <a:solidFill>
            <a:schemeClr val="accent1"/>
          </a:solidFill>
          <a:ln w="25400">
            <a:solidFill>
              <a:srgbClr val="4B72AB"/>
            </a:solidFill>
            <a:miter lim="800000"/>
            <a:headEnd/>
            <a:tailEnd/>
          </a:ln>
        </p:spPr>
        <p:txBody>
          <a:bodyPr anchor="ctr"/>
          <a:lstStyle/>
          <a:p>
            <a:pPr algn="ctr" eaLnBrk="0" hangingPunct="0"/>
            <a:endParaRPr lang="zh-CN" altLang="en-US" sz="1200">
              <a:solidFill>
                <a:schemeClr val="tx2"/>
              </a:solidFill>
            </a:endParaRPr>
          </a:p>
        </p:txBody>
      </p:sp>
      <p:sp>
        <p:nvSpPr>
          <p:cNvPr id="62" name="右箭头 197"/>
          <p:cNvSpPr>
            <a:spLocks noChangeArrowheads="1"/>
          </p:cNvSpPr>
          <p:nvPr/>
        </p:nvSpPr>
        <p:spPr bwMode="auto">
          <a:xfrm>
            <a:off x="6348439" y="1706583"/>
            <a:ext cx="125412" cy="184150"/>
          </a:xfrm>
          <a:prstGeom prst="rightArrow">
            <a:avLst>
              <a:gd name="adj1" fmla="val 50000"/>
              <a:gd name="adj2" fmla="val 50000"/>
            </a:avLst>
          </a:prstGeom>
          <a:solidFill>
            <a:schemeClr val="accent1"/>
          </a:solidFill>
          <a:ln w="25400">
            <a:solidFill>
              <a:srgbClr val="4B72AB"/>
            </a:solidFill>
            <a:miter lim="800000"/>
            <a:headEnd/>
            <a:tailEnd/>
          </a:ln>
        </p:spPr>
        <p:txBody>
          <a:bodyPr anchor="ctr"/>
          <a:lstStyle/>
          <a:p>
            <a:pPr algn="ctr" eaLnBrk="0" hangingPunct="0"/>
            <a:endParaRPr lang="zh-CN" altLang="en-US" sz="1200">
              <a:solidFill>
                <a:schemeClr val="tx2"/>
              </a:solidFill>
            </a:endParaRPr>
          </a:p>
        </p:txBody>
      </p:sp>
      <p:sp>
        <p:nvSpPr>
          <p:cNvPr id="63" name="右箭头 198"/>
          <p:cNvSpPr>
            <a:spLocks noChangeArrowheads="1"/>
          </p:cNvSpPr>
          <p:nvPr/>
        </p:nvSpPr>
        <p:spPr bwMode="auto">
          <a:xfrm>
            <a:off x="8016901" y="1706583"/>
            <a:ext cx="127000" cy="184150"/>
          </a:xfrm>
          <a:prstGeom prst="rightArrow">
            <a:avLst>
              <a:gd name="adj1" fmla="val 50000"/>
              <a:gd name="adj2" fmla="val 50000"/>
            </a:avLst>
          </a:prstGeom>
          <a:solidFill>
            <a:schemeClr val="accent1"/>
          </a:solidFill>
          <a:ln w="25400">
            <a:solidFill>
              <a:srgbClr val="4B72AB"/>
            </a:solidFill>
            <a:miter lim="800000"/>
            <a:headEnd/>
            <a:tailEnd/>
          </a:ln>
        </p:spPr>
        <p:txBody>
          <a:bodyPr anchor="ctr"/>
          <a:lstStyle/>
          <a:p>
            <a:pPr algn="ctr" eaLnBrk="0" hangingPunct="0"/>
            <a:endParaRPr lang="zh-CN" altLang="en-US" sz="1200">
              <a:solidFill>
                <a:schemeClr val="tx2"/>
              </a:solidFill>
            </a:endParaRPr>
          </a:p>
        </p:txBody>
      </p:sp>
      <p:grpSp>
        <p:nvGrpSpPr>
          <p:cNvPr id="64" name="Group 82"/>
          <p:cNvGrpSpPr>
            <a:grpSpLocks/>
          </p:cNvGrpSpPr>
          <p:nvPr/>
        </p:nvGrpSpPr>
        <p:grpSpPr bwMode="auto">
          <a:xfrm>
            <a:off x="5184801" y="2087583"/>
            <a:ext cx="2439987" cy="488561"/>
            <a:chOff x="0" y="0"/>
            <a:chExt cx="2163763" cy="2857499"/>
          </a:xfrm>
        </p:grpSpPr>
        <p:sp>
          <p:nvSpPr>
            <p:cNvPr id="65" name="AutoShape 19"/>
            <p:cNvSpPr>
              <a:spLocks noChangeArrowheads="1"/>
            </p:cNvSpPr>
            <p:nvPr/>
          </p:nvSpPr>
          <p:spPr bwMode="auto">
            <a:xfrm>
              <a:off x="0" y="0"/>
              <a:ext cx="2163763" cy="2857499"/>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66"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67"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68"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69" name="Text Box 29"/>
            <p:cNvSpPr txBox="1">
              <a:spLocks noChangeArrowheads="1"/>
            </p:cNvSpPr>
            <p:nvPr/>
          </p:nvSpPr>
          <p:spPr bwMode="auto">
            <a:xfrm>
              <a:off x="76202" y="454025"/>
              <a:ext cx="2057401" cy="1620113"/>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测试用例设计</a:t>
              </a:r>
            </a:p>
          </p:txBody>
        </p:sp>
      </p:grpSp>
      <p:grpSp>
        <p:nvGrpSpPr>
          <p:cNvPr id="70" name="Group 88"/>
          <p:cNvGrpSpPr>
            <a:grpSpLocks/>
          </p:cNvGrpSpPr>
          <p:nvPr/>
        </p:nvGrpSpPr>
        <p:grpSpPr bwMode="auto">
          <a:xfrm>
            <a:off x="841401" y="3459183"/>
            <a:ext cx="985838" cy="457200"/>
            <a:chOff x="0" y="0"/>
            <a:chExt cx="2163763" cy="2857500"/>
          </a:xfrm>
        </p:grpSpPr>
        <p:sp>
          <p:nvSpPr>
            <p:cNvPr id="71" name="AutoShape 4"/>
            <p:cNvSpPr>
              <a:spLocks noChangeArrowheads="1"/>
            </p:cNvSpPr>
            <p:nvPr/>
          </p:nvSpPr>
          <p:spPr bwMode="auto">
            <a:xfrm>
              <a:off x="0" y="0"/>
              <a:ext cx="2163763" cy="2857500"/>
            </a:xfrm>
            <a:prstGeom prst="roundRect">
              <a:avLst>
                <a:gd name="adj" fmla="val 17509"/>
              </a:avLst>
            </a:prstGeom>
            <a:gradFill rotWithShape="1">
              <a:gsLst>
                <a:gs pos="0">
                  <a:srgbClr val="4E91D4"/>
                </a:gs>
                <a:gs pos="100000">
                  <a:srgbClr val="3477A4"/>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72" name="AutoShape 5"/>
            <p:cNvSpPr>
              <a:spLocks noChangeArrowheads="1"/>
            </p:cNvSpPr>
            <p:nvPr/>
          </p:nvSpPr>
          <p:spPr bwMode="auto">
            <a:xfrm>
              <a:off x="33338" y="7938"/>
              <a:ext cx="2098675" cy="2803525"/>
            </a:xfrm>
            <a:prstGeom prst="roundRect">
              <a:avLst>
                <a:gd name="adj" fmla="val 16667"/>
              </a:avLst>
            </a:prstGeom>
            <a:solidFill>
              <a:srgbClr val="3CA1E6"/>
            </a:solidFill>
            <a:ln w="9525">
              <a:noFill/>
              <a:round/>
              <a:headEnd/>
              <a:tailEnd/>
            </a:ln>
          </p:spPr>
          <p:txBody>
            <a:bodyPr wrap="none" anchor="ctr"/>
            <a:lstStyle/>
            <a:p>
              <a:pPr eaLnBrk="0" hangingPunct="0"/>
              <a:endParaRPr lang="zh-CN" altLang="en-US" sz="1200">
                <a:solidFill>
                  <a:schemeClr val="tx2"/>
                </a:solidFill>
              </a:endParaRPr>
            </a:p>
          </p:txBody>
        </p:sp>
        <p:sp>
          <p:nvSpPr>
            <p:cNvPr id="73" name="AutoShape 6"/>
            <p:cNvSpPr>
              <a:spLocks noChangeArrowheads="1"/>
            </p:cNvSpPr>
            <p:nvPr/>
          </p:nvSpPr>
          <p:spPr bwMode="auto">
            <a:xfrm>
              <a:off x="50800" y="2071688"/>
              <a:ext cx="2070100" cy="709613"/>
            </a:xfrm>
            <a:prstGeom prst="roundRect">
              <a:avLst>
                <a:gd name="adj" fmla="val 50000"/>
              </a:avLst>
            </a:prstGeom>
            <a:gradFill rotWithShape="1">
              <a:gsLst>
                <a:gs pos="0">
                  <a:srgbClr val="3CA1E6">
                    <a:alpha val="0"/>
                  </a:srgbClr>
                </a:gs>
                <a:gs pos="100000">
                  <a:srgbClr val="9BCFF2"/>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74" name="AutoShape 7"/>
            <p:cNvSpPr>
              <a:spLocks noChangeArrowheads="1"/>
            </p:cNvSpPr>
            <p:nvPr/>
          </p:nvSpPr>
          <p:spPr bwMode="auto">
            <a:xfrm>
              <a:off x="50800" y="30163"/>
              <a:ext cx="2070100" cy="708025"/>
            </a:xfrm>
            <a:prstGeom prst="roundRect">
              <a:avLst>
                <a:gd name="adj" fmla="val 50000"/>
              </a:avLst>
            </a:prstGeom>
            <a:gradFill rotWithShape="1">
              <a:gsLst>
                <a:gs pos="0">
                  <a:srgbClr val="BEE0F7"/>
                </a:gs>
                <a:gs pos="100000">
                  <a:srgbClr val="3CA1E6">
                    <a:alpha val="0"/>
                  </a:srgbClr>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75" name="Text Box 17"/>
            <p:cNvSpPr txBox="1">
              <a:spLocks noChangeArrowheads="1"/>
            </p:cNvSpPr>
            <p:nvPr/>
          </p:nvSpPr>
          <p:spPr bwMode="auto">
            <a:xfrm>
              <a:off x="76201" y="454025"/>
              <a:ext cx="2057399" cy="1731244"/>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测试开发</a:t>
              </a:r>
              <a:endParaRPr lang="en-US" sz="1200" b="1">
                <a:solidFill>
                  <a:schemeClr val="tx2"/>
                </a:solidFill>
              </a:endParaRPr>
            </a:p>
          </p:txBody>
        </p:sp>
      </p:grpSp>
      <p:cxnSp>
        <p:nvCxnSpPr>
          <p:cNvPr id="76" name="直接连接符 20"/>
          <p:cNvCxnSpPr>
            <a:cxnSpLocks noChangeShapeType="1"/>
          </p:cNvCxnSpPr>
          <p:nvPr/>
        </p:nvCxnSpPr>
        <p:spPr bwMode="auto">
          <a:xfrm rot="5400000">
            <a:off x="-589729" y="3610789"/>
            <a:ext cx="5141912" cy="9525"/>
          </a:xfrm>
          <a:prstGeom prst="line">
            <a:avLst/>
          </a:prstGeom>
          <a:noFill/>
          <a:ln w="15875">
            <a:solidFill>
              <a:srgbClr val="6399E7"/>
            </a:solidFill>
            <a:prstDash val="dash"/>
            <a:round/>
            <a:headEnd/>
            <a:tailEnd/>
          </a:ln>
        </p:spPr>
      </p:cxnSp>
      <p:grpSp>
        <p:nvGrpSpPr>
          <p:cNvPr id="77" name="Group 95"/>
          <p:cNvGrpSpPr>
            <a:grpSpLocks/>
          </p:cNvGrpSpPr>
          <p:nvPr/>
        </p:nvGrpSpPr>
        <p:grpSpPr bwMode="auto">
          <a:xfrm>
            <a:off x="841401" y="2087583"/>
            <a:ext cx="990600" cy="609600"/>
            <a:chOff x="0" y="0"/>
            <a:chExt cx="2163763" cy="2857500"/>
          </a:xfrm>
        </p:grpSpPr>
        <p:sp>
          <p:nvSpPr>
            <p:cNvPr id="78" name="AutoShape 4"/>
            <p:cNvSpPr>
              <a:spLocks noChangeArrowheads="1"/>
            </p:cNvSpPr>
            <p:nvPr/>
          </p:nvSpPr>
          <p:spPr bwMode="auto">
            <a:xfrm>
              <a:off x="0" y="0"/>
              <a:ext cx="2163763" cy="2857500"/>
            </a:xfrm>
            <a:prstGeom prst="roundRect">
              <a:avLst>
                <a:gd name="adj" fmla="val 17509"/>
              </a:avLst>
            </a:prstGeom>
            <a:gradFill rotWithShape="1">
              <a:gsLst>
                <a:gs pos="0">
                  <a:srgbClr val="4E91D4"/>
                </a:gs>
                <a:gs pos="100000">
                  <a:srgbClr val="3477A4"/>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79" name="AutoShape 5"/>
            <p:cNvSpPr>
              <a:spLocks noChangeArrowheads="1"/>
            </p:cNvSpPr>
            <p:nvPr/>
          </p:nvSpPr>
          <p:spPr bwMode="auto">
            <a:xfrm>
              <a:off x="33338" y="7938"/>
              <a:ext cx="2098675" cy="2803525"/>
            </a:xfrm>
            <a:prstGeom prst="roundRect">
              <a:avLst>
                <a:gd name="adj" fmla="val 16667"/>
              </a:avLst>
            </a:prstGeom>
            <a:solidFill>
              <a:srgbClr val="3CA1E6"/>
            </a:solidFill>
            <a:ln w="9525">
              <a:noFill/>
              <a:round/>
              <a:headEnd/>
              <a:tailEnd/>
            </a:ln>
          </p:spPr>
          <p:txBody>
            <a:bodyPr wrap="none" anchor="ctr"/>
            <a:lstStyle/>
            <a:p>
              <a:pPr eaLnBrk="0" hangingPunct="0"/>
              <a:endParaRPr lang="zh-CN" altLang="en-US" sz="1200">
                <a:solidFill>
                  <a:schemeClr val="tx2"/>
                </a:solidFill>
              </a:endParaRPr>
            </a:p>
          </p:txBody>
        </p:sp>
        <p:sp>
          <p:nvSpPr>
            <p:cNvPr id="80" name="AutoShape 6"/>
            <p:cNvSpPr>
              <a:spLocks noChangeArrowheads="1"/>
            </p:cNvSpPr>
            <p:nvPr/>
          </p:nvSpPr>
          <p:spPr bwMode="auto">
            <a:xfrm>
              <a:off x="50800" y="2071688"/>
              <a:ext cx="2070100" cy="709613"/>
            </a:xfrm>
            <a:prstGeom prst="roundRect">
              <a:avLst>
                <a:gd name="adj" fmla="val 50000"/>
              </a:avLst>
            </a:prstGeom>
            <a:gradFill rotWithShape="1">
              <a:gsLst>
                <a:gs pos="0">
                  <a:srgbClr val="3CA1E6">
                    <a:alpha val="0"/>
                  </a:srgbClr>
                </a:gs>
                <a:gs pos="100000">
                  <a:srgbClr val="9BCFF2"/>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81" name="AutoShape 7"/>
            <p:cNvSpPr>
              <a:spLocks noChangeArrowheads="1"/>
            </p:cNvSpPr>
            <p:nvPr/>
          </p:nvSpPr>
          <p:spPr bwMode="auto">
            <a:xfrm>
              <a:off x="50800" y="30163"/>
              <a:ext cx="2070100" cy="708025"/>
            </a:xfrm>
            <a:prstGeom prst="roundRect">
              <a:avLst>
                <a:gd name="adj" fmla="val 50000"/>
              </a:avLst>
            </a:prstGeom>
            <a:gradFill rotWithShape="1">
              <a:gsLst>
                <a:gs pos="0">
                  <a:srgbClr val="BEE0F7"/>
                </a:gs>
                <a:gs pos="100000">
                  <a:srgbClr val="3CA1E6">
                    <a:alpha val="0"/>
                  </a:srgbClr>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82" name="Text Box 17"/>
            <p:cNvSpPr txBox="1">
              <a:spLocks noChangeArrowheads="1"/>
            </p:cNvSpPr>
            <p:nvPr/>
          </p:nvSpPr>
          <p:spPr bwMode="auto">
            <a:xfrm>
              <a:off x="76199" y="454027"/>
              <a:ext cx="2057399" cy="1298433"/>
            </a:xfrm>
            <a:prstGeom prst="rect">
              <a:avLst/>
            </a:prstGeom>
            <a:noFill/>
            <a:ln w="9525">
              <a:noFill/>
              <a:miter lim="800000"/>
              <a:headEnd/>
              <a:tailEnd/>
            </a:ln>
          </p:spPr>
          <p:txBody>
            <a:bodyPr>
              <a:spAutoFit/>
            </a:bodyPr>
            <a:lstStyle/>
            <a:p>
              <a:pPr algn="ctr" eaLnBrk="0" hangingPunct="0"/>
              <a:r>
                <a:rPr lang="zh-CN" altLang="en-US" sz="1200" b="1">
                  <a:solidFill>
                    <a:schemeClr val="tx2"/>
                  </a:solidFill>
                  <a:sym typeface="Arial" charset="0"/>
                </a:rPr>
                <a:t>系统测试</a:t>
              </a:r>
            </a:p>
          </p:txBody>
        </p:sp>
      </p:grpSp>
      <p:sp>
        <p:nvSpPr>
          <p:cNvPr id="83" name="TextBox 48"/>
          <p:cNvSpPr txBox="1">
            <a:spLocks noChangeArrowheads="1"/>
          </p:cNvSpPr>
          <p:nvPr/>
        </p:nvSpPr>
        <p:spPr bwMode="auto">
          <a:xfrm>
            <a:off x="993801" y="1052533"/>
            <a:ext cx="990600" cy="304800"/>
          </a:xfrm>
          <a:prstGeom prst="rect">
            <a:avLst/>
          </a:prstGeom>
          <a:noFill/>
          <a:ln w="9525">
            <a:noFill/>
            <a:miter lim="800000"/>
            <a:headEnd/>
            <a:tailEnd/>
          </a:ln>
        </p:spPr>
        <p:txBody>
          <a:bodyPr>
            <a:spAutoFit/>
          </a:bodyPr>
          <a:lstStyle/>
          <a:p>
            <a:pPr eaLnBrk="0" hangingPunct="0"/>
            <a:r>
              <a:rPr lang="zh-CN" altLang="en-US" sz="1400" b="1">
                <a:solidFill>
                  <a:schemeClr val="tx2"/>
                </a:solidFill>
                <a:latin typeface="宋体" charset="-122"/>
              </a:rPr>
              <a:t>角色</a:t>
            </a:r>
          </a:p>
        </p:txBody>
      </p:sp>
      <p:grpSp>
        <p:nvGrpSpPr>
          <p:cNvPr id="84" name="Group 102"/>
          <p:cNvGrpSpPr>
            <a:grpSpLocks/>
          </p:cNvGrpSpPr>
          <p:nvPr/>
        </p:nvGrpSpPr>
        <p:grpSpPr bwMode="auto">
          <a:xfrm>
            <a:off x="8385201" y="3948133"/>
            <a:ext cx="1143000" cy="457200"/>
            <a:chOff x="0" y="0"/>
            <a:chExt cx="2163763" cy="2857500"/>
          </a:xfrm>
        </p:grpSpPr>
        <p:sp>
          <p:nvSpPr>
            <p:cNvPr id="85"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86"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87"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88"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89" name="Text Box 29"/>
            <p:cNvSpPr txBox="1">
              <a:spLocks noChangeArrowheads="1"/>
            </p:cNvSpPr>
            <p:nvPr/>
          </p:nvSpPr>
          <p:spPr bwMode="auto">
            <a:xfrm>
              <a:off x="76201" y="454025"/>
              <a:ext cx="2057402" cy="1731244"/>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场景测试</a:t>
              </a:r>
              <a:endParaRPr lang="en-US" sz="1200" b="1">
                <a:solidFill>
                  <a:schemeClr val="tx2"/>
                </a:solidFill>
              </a:endParaRPr>
            </a:p>
          </p:txBody>
        </p:sp>
      </p:grpSp>
      <p:grpSp>
        <p:nvGrpSpPr>
          <p:cNvPr id="90" name="Group 108"/>
          <p:cNvGrpSpPr>
            <a:grpSpLocks/>
          </p:cNvGrpSpPr>
          <p:nvPr/>
        </p:nvGrpSpPr>
        <p:grpSpPr bwMode="auto">
          <a:xfrm>
            <a:off x="8385201" y="4633933"/>
            <a:ext cx="1162050" cy="474663"/>
            <a:chOff x="0" y="0"/>
            <a:chExt cx="2163763" cy="2857500"/>
          </a:xfrm>
        </p:grpSpPr>
        <p:sp>
          <p:nvSpPr>
            <p:cNvPr id="91"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92"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93"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94"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95" name="Text Box 29"/>
            <p:cNvSpPr txBox="1">
              <a:spLocks noChangeArrowheads="1"/>
            </p:cNvSpPr>
            <p:nvPr/>
          </p:nvSpPr>
          <p:spPr bwMode="auto">
            <a:xfrm>
              <a:off x="76202" y="454027"/>
              <a:ext cx="2057400" cy="1667551"/>
            </a:xfrm>
            <a:prstGeom prst="rect">
              <a:avLst/>
            </a:prstGeom>
            <a:noFill/>
            <a:ln w="9525">
              <a:noFill/>
              <a:miter lim="800000"/>
              <a:headEnd/>
              <a:tailEnd/>
            </a:ln>
          </p:spPr>
          <p:txBody>
            <a:bodyPr>
              <a:spAutoFit/>
            </a:bodyPr>
            <a:lstStyle/>
            <a:p>
              <a:pPr algn="ctr" eaLnBrk="0" hangingPunct="0"/>
              <a:r>
                <a:rPr lang="zh-CN" altLang="en-US" sz="1200" b="1" dirty="0">
                  <a:solidFill>
                    <a:schemeClr val="tx2"/>
                  </a:solidFill>
                </a:rPr>
                <a:t>品质运营</a:t>
              </a:r>
            </a:p>
          </p:txBody>
        </p:sp>
      </p:grpSp>
      <p:grpSp>
        <p:nvGrpSpPr>
          <p:cNvPr id="96" name="Group 114"/>
          <p:cNvGrpSpPr>
            <a:grpSpLocks/>
          </p:cNvGrpSpPr>
          <p:nvPr/>
        </p:nvGrpSpPr>
        <p:grpSpPr bwMode="auto">
          <a:xfrm>
            <a:off x="2060601" y="2087583"/>
            <a:ext cx="2741612" cy="488706"/>
            <a:chOff x="0" y="0"/>
            <a:chExt cx="2163763" cy="2857500"/>
          </a:xfrm>
        </p:grpSpPr>
        <p:sp>
          <p:nvSpPr>
            <p:cNvPr id="97"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98"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99"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00"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01" name="Text Box 29"/>
            <p:cNvSpPr txBox="1">
              <a:spLocks noChangeArrowheads="1"/>
            </p:cNvSpPr>
            <p:nvPr/>
          </p:nvSpPr>
          <p:spPr bwMode="auto">
            <a:xfrm>
              <a:off x="76202" y="454031"/>
              <a:ext cx="2057401" cy="1619634"/>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用户场景分析设计</a:t>
              </a:r>
            </a:p>
          </p:txBody>
        </p:sp>
      </p:grpSp>
      <p:grpSp>
        <p:nvGrpSpPr>
          <p:cNvPr id="102" name="Group 120"/>
          <p:cNvGrpSpPr>
            <a:grpSpLocks/>
          </p:cNvGrpSpPr>
          <p:nvPr/>
        </p:nvGrpSpPr>
        <p:grpSpPr bwMode="auto">
          <a:xfrm>
            <a:off x="841401" y="5187971"/>
            <a:ext cx="985838" cy="717233"/>
            <a:chOff x="0" y="0"/>
            <a:chExt cx="2163763" cy="2857500"/>
          </a:xfrm>
        </p:grpSpPr>
        <p:sp>
          <p:nvSpPr>
            <p:cNvPr id="103" name="AutoShape 4"/>
            <p:cNvSpPr>
              <a:spLocks noChangeArrowheads="1"/>
            </p:cNvSpPr>
            <p:nvPr/>
          </p:nvSpPr>
          <p:spPr bwMode="auto">
            <a:xfrm>
              <a:off x="0" y="0"/>
              <a:ext cx="2163763" cy="2857500"/>
            </a:xfrm>
            <a:prstGeom prst="roundRect">
              <a:avLst>
                <a:gd name="adj" fmla="val 17509"/>
              </a:avLst>
            </a:prstGeom>
            <a:gradFill rotWithShape="1">
              <a:gsLst>
                <a:gs pos="0">
                  <a:srgbClr val="4E91D4"/>
                </a:gs>
                <a:gs pos="100000">
                  <a:srgbClr val="3477A4"/>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04" name="AutoShape 5"/>
            <p:cNvSpPr>
              <a:spLocks noChangeArrowheads="1"/>
            </p:cNvSpPr>
            <p:nvPr/>
          </p:nvSpPr>
          <p:spPr bwMode="auto">
            <a:xfrm>
              <a:off x="33338" y="7938"/>
              <a:ext cx="2098675" cy="2803525"/>
            </a:xfrm>
            <a:prstGeom prst="roundRect">
              <a:avLst>
                <a:gd name="adj" fmla="val 16667"/>
              </a:avLst>
            </a:prstGeom>
            <a:solidFill>
              <a:srgbClr val="3CA1E6"/>
            </a:solidFill>
            <a:ln w="9525">
              <a:noFill/>
              <a:round/>
              <a:headEnd/>
              <a:tailEnd/>
            </a:ln>
          </p:spPr>
          <p:txBody>
            <a:bodyPr wrap="none" anchor="ctr"/>
            <a:lstStyle/>
            <a:p>
              <a:pPr eaLnBrk="0" hangingPunct="0"/>
              <a:endParaRPr lang="zh-CN" altLang="en-US" sz="1200">
                <a:solidFill>
                  <a:schemeClr val="tx2"/>
                </a:solidFill>
              </a:endParaRPr>
            </a:p>
          </p:txBody>
        </p:sp>
        <p:sp>
          <p:nvSpPr>
            <p:cNvPr id="105" name="AutoShape 6"/>
            <p:cNvSpPr>
              <a:spLocks noChangeArrowheads="1"/>
            </p:cNvSpPr>
            <p:nvPr/>
          </p:nvSpPr>
          <p:spPr bwMode="auto">
            <a:xfrm>
              <a:off x="50800" y="2071688"/>
              <a:ext cx="2070100" cy="709613"/>
            </a:xfrm>
            <a:prstGeom prst="roundRect">
              <a:avLst>
                <a:gd name="adj" fmla="val 50000"/>
              </a:avLst>
            </a:prstGeom>
            <a:gradFill rotWithShape="1">
              <a:gsLst>
                <a:gs pos="0">
                  <a:srgbClr val="3CA1E6">
                    <a:alpha val="0"/>
                  </a:srgbClr>
                </a:gs>
                <a:gs pos="100000">
                  <a:srgbClr val="9BCFF2"/>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06" name="AutoShape 7"/>
            <p:cNvSpPr>
              <a:spLocks noChangeArrowheads="1"/>
            </p:cNvSpPr>
            <p:nvPr/>
          </p:nvSpPr>
          <p:spPr bwMode="auto">
            <a:xfrm>
              <a:off x="50800" y="30163"/>
              <a:ext cx="2070100" cy="708025"/>
            </a:xfrm>
            <a:prstGeom prst="roundRect">
              <a:avLst>
                <a:gd name="adj" fmla="val 50000"/>
              </a:avLst>
            </a:prstGeom>
            <a:gradFill rotWithShape="1">
              <a:gsLst>
                <a:gs pos="0">
                  <a:srgbClr val="BEE0F7"/>
                </a:gs>
                <a:gs pos="100000">
                  <a:srgbClr val="3CA1E6">
                    <a:alpha val="0"/>
                  </a:srgbClr>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07" name="Text Box 17"/>
            <p:cNvSpPr txBox="1">
              <a:spLocks noChangeArrowheads="1"/>
            </p:cNvSpPr>
            <p:nvPr/>
          </p:nvSpPr>
          <p:spPr bwMode="auto">
            <a:xfrm>
              <a:off x="76201" y="454027"/>
              <a:ext cx="2057399" cy="1839301"/>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解决方案测试</a:t>
              </a:r>
              <a:endParaRPr lang="en-US" sz="1200" b="1">
                <a:solidFill>
                  <a:schemeClr val="tx2"/>
                </a:solidFill>
              </a:endParaRPr>
            </a:p>
          </p:txBody>
        </p:sp>
      </p:grpSp>
      <p:grpSp>
        <p:nvGrpSpPr>
          <p:cNvPr id="108" name="Group 126"/>
          <p:cNvGrpSpPr>
            <a:grpSpLocks/>
          </p:cNvGrpSpPr>
          <p:nvPr/>
        </p:nvGrpSpPr>
        <p:grpSpPr bwMode="auto">
          <a:xfrm>
            <a:off x="2060601" y="5319733"/>
            <a:ext cx="5715000" cy="533400"/>
            <a:chOff x="0" y="0"/>
            <a:chExt cx="2163763" cy="2857500"/>
          </a:xfrm>
        </p:grpSpPr>
        <p:sp>
          <p:nvSpPr>
            <p:cNvPr id="109"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10"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111"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12"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13" name="Text Box 29"/>
            <p:cNvSpPr txBox="1">
              <a:spLocks noChangeArrowheads="1"/>
            </p:cNvSpPr>
            <p:nvPr/>
          </p:nvSpPr>
          <p:spPr bwMode="auto">
            <a:xfrm>
              <a:off x="76202" y="454029"/>
              <a:ext cx="2057401" cy="1483923"/>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跨产品线解决方案、复杂应用、行业场景评估和测试</a:t>
              </a:r>
            </a:p>
          </p:txBody>
        </p:sp>
      </p:grpSp>
      <p:grpSp>
        <p:nvGrpSpPr>
          <p:cNvPr id="114" name="Group 132"/>
          <p:cNvGrpSpPr>
            <a:grpSpLocks/>
          </p:cNvGrpSpPr>
          <p:nvPr/>
        </p:nvGrpSpPr>
        <p:grpSpPr bwMode="auto">
          <a:xfrm>
            <a:off x="8385201" y="5311796"/>
            <a:ext cx="1162050" cy="474662"/>
            <a:chOff x="0" y="0"/>
            <a:chExt cx="2163763" cy="2857500"/>
          </a:xfrm>
        </p:grpSpPr>
        <p:sp>
          <p:nvSpPr>
            <p:cNvPr id="115"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16"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117"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18"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19" name="Text Box 29"/>
            <p:cNvSpPr txBox="1">
              <a:spLocks noChangeArrowheads="1"/>
            </p:cNvSpPr>
            <p:nvPr/>
          </p:nvSpPr>
          <p:spPr bwMode="auto">
            <a:xfrm>
              <a:off x="76202" y="454027"/>
              <a:ext cx="2057400" cy="1667551"/>
            </a:xfrm>
            <a:prstGeom prst="rect">
              <a:avLst/>
            </a:prstGeom>
            <a:noFill/>
            <a:ln w="9525">
              <a:noFill/>
              <a:miter lim="800000"/>
              <a:headEnd/>
              <a:tailEnd/>
            </a:ln>
          </p:spPr>
          <p:txBody>
            <a:bodyPr>
              <a:spAutoFit/>
            </a:bodyPr>
            <a:lstStyle/>
            <a:p>
              <a:pPr algn="ctr" eaLnBrk="0" hangingPunct="0"/>
              <a:r>
                <a:rPr lang="zh-CN" altLang="en-US" sz="1200" b="1" dirty="0">
                  <a:solidFill>
                    <a:schemeClr val="tx2"/>
                  </a:solidFill>
                </a:rPr>
                <a:t>标准化交付</a:t>
              </a:r>
            </a:p>
          </p:txBody>
        </p:sp>
      </p:grpSp>
      <p:grpSp>
        <p:nvGrpSpPr>
          <p:cNvPr id="120" name="Group 138"/>
          <p:cNvGrpSpPr>
            <a:grpSpLocks/>
          </p:cNvGrpSpPr>
          <p:nvPr/>
        </p:nvGrpSpPr>
        <p:grpSpPr bwMode="auto">
          <a:xfrm>
            <a:off x="841401" y="4373583"/>
            <a:ext cx="985838" cy="457200"/>
            <a:chOff x="0" y="0"/>
            <a:chExt cx="2163763" cy="2857500"/>
          </a:xfrm>
        </p:grpSpPr>
        <p:sp>
          <p:nvSpPr>
            <p:cNvPr id="121" name="AutoShape 4"/>
            <p:cNvSpPr>
              <a:spLocks noChangeArrowheads="1"/>
            </p:cNvSpPr>
            <p:nvPr/>
          </p:nvSpPr>
          <p:spPr bwMode="auto">
            <a:xfrm>
              <a:off x="0" y="0"/>
              <a:ext cx="2163763" cy="2857500"/>
            </a:xfrm>
            <a:prstGeom prst="roundRect">
              <a:avLst>
                <a:gd name="adj" fmla="val 17509"/>
              </a:avLst>
            </a:prstGeom>
            <a:gradFill rotWithShape="1">
              <a:gsLst>
                <a:gs pos="0">
                  <a:srgbClr val="4E91D4"/>
                </a:gs>
                <a:gs pos="100000">
                  <a:srgbClr val="3477A4"/>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22" name="AutoShape 5"/>
            <p:cNvSpPr>
              <a:spLocks noChangeArrowheads="1"/>
            </p:cNvSpPr>
            <p:nvPr/>
          </p:nvSpPr>
          <p:spPr bwMode="auto">
            <a:xfrm>
              <a:off x="33338" y="7938"/>
              <a:ext cx="2098675" cy="2803525"/>
            </a:xfrm>
            <a:prstGeom prst="roundRect">
              <a:avLst>
                <a:gd name="adj" fmla="val 16667"/>
              </a:avLst>
            </a:prstGeom>
            <a:solidFill>
              <a:srgbClr val="3CA1E6"/>
            </a:solidFill>
            <a:ln w="9525">
              <a:noFill/>
              <a:round/>
              <a:headEnd/>
              <a:tailEnd/>
            </a:ln>
          </p:spPr>
          <p:txBody>
            <a:bodyPr wrap="none" anchor="ctr"/>
            <a:lstStyle/>
            <a:p>
              <a:pPr eaLnBrk="0" hangingPunct="0"/>
              <a:endParaRPr lang="zh-CN" altLang="en-US" sz="1200">
                <a:solidFill>
                  <a:schemeClr val="tx2"/>
                </a:solidFill>
              </a:endParaRPr>
            </a:p>
          </p:txBody>
        </p:sp>
        <p:sp>
          <p:nvSpPr>
            <p:cNvPr id="123" name="AutoShape 6"/>
            <p:cNvSpPr>
              <a:spLocks noChangeArrowheads="1"/>
            </p:cNvSpPr>
            <p:nvPr/>
          </p:nvSpPr>
          <p:spPr bwMode="auto">
            <a:xfrm>
              <a:off x="50800" y="2071688"/>
              <a:ext cx="2070100" cy="709613"/>
            </a:xfrm>
            <a:prstGeom prst="roundRect">
              <a:avLst>
                <a:gd name="adj" fmla="val 50000"/>
              </a:avLst>
            </a:prstGeom>
            <a:gradFill rotWithShape="1">
              <a:gsLst>
                <a:gs pos="0">
                  <a:srgbClr val="3CA1E6">
                    <a:alpha val="0"/>
                  </a:srgbClr>
                </a:gs>
                <a:gs pos="100000">
                  <a:srgbClr val="9BCFF2"/>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24" name="AutoShape 7"/>
            <p:cNvSpPr>
              <a:spLocks noChangeArrowheads="1"/>
            </p:cNvSpPr>
            <p:nvPr/>
          </p:nvSpPr>
          <p:spPr bwMode="auto">
            <a:xfrm>
              <a:off x="50800" y="30163"/>
              <a:ext cx="2070100" cy="708025"/>
            </a:xfrm>
            <a:prstGeom prst="roundRect">
              <a:avLst>
                <a:gd name="adj" fmla="val 50000"/>
              </a:avLst>
            </a:prstGeom>
            <a:gradFill rotWithShape="1">
              <a:gsLst>
                <a:gs pos="0">
                  <a:srgbClr val="BEE0F7"/>
                </a:gs>
                <a:gs pos="100000">
                  <a:srgbClr val="3CA1E6">
                    <a:alpha val="0"/>
                  </a:srgbClr>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25" name="Text Box 17"/>
            <p:cNvSpPr txBox="1">
              <a:spLocks noChangeArrowheads="1"/>
            </p:cNvSpPr>
            <p:nvPr/>
          </p:nvSpPr>
          <p:spPr bwMode="auto">
            <a:xfrm>
              <a:off x="76201" y="454026"/>
              <a:ext cx="2057399" cy="1731248"/>
            </a:xfrm>
            <a:prstGeom prst="rect">
              <a:avLst/>
            </a:prstGeom>
            <a:noFill/>
            <a:ln w="9525">
              <a:noFill/>
              <a:miter lim="800000"/>
              <a:headEnd/>
              <a:tailEnd/>
            </a:ln>
          </p:spPr>
          <p:txBody>
            <a:bodyPr>
              <a:spAutoFit/>
            </a:bodyPr>
            <a:lstStyle/>
            <a:p>
              <a:pPr algn="ctr" eaLnBrk="0" hangingPunct="0"/>
              <a:r>
                <a:rPr lang="zh-CN" altLang="en-US" sz="1200" b="1">
                  <a:solidFill>
                    <a:schemeClr val="tx2"/>
                  </a:solidFill>
                </a:rPr>
                <a:t>工具开发</a:t>
              </a:r>
              <a:endParaRPr lang="en-US" altLang="zh-CN" sz="1200" b="1">
                <a:solidFill>
                  <a:schemeClr val="tx2"/>
                </a:solidFill>
              </a:endParaRPr>
            </a:p>
          </p:txBody>
        </p:sp>
      </p:grpSp>
      <p:cxnSp>
        <p:nvCxnSpPr>
          <p:cNvPr id="126" name="直接连接符 20"/>
          <p:cNvCxnSpPr>
            <a:cxnSpLocks noChangeShapeType="1"/>
          </p:cNvCxnSpPr>
          <p:nvPr/>
        </p:nvCxnSpPr>
        <p:spPr bwMode="auto">
          <a:xfrm flipV="1">
            <a:off x="974691" y="1454137"/>
            <a:ext cx="8572500" cy="44450"/>
          </a:xfrm>
          <a:prstGeom prst="line">
            <a:avLst/>
          </a:prstGeom>
          <a:noFill/>
          <a:ln w="15875">
            <a:solidFill>
              <a:srgbClr val="6399E7"/>
            </a:solidFill>
            <a:prstDash val="dash"/>
            <a:round/>
            <a:headEnd/>
            <a:tailEnd/>
          </a:ln>
        </p:spPr>
      </p:cxnSp>
      <p:grpSp>
        <p:nvGrpSpPr>
          <p:cNvPr id="127" name="Group 151"/>
          <p:cNvGrpSpPr>
            <a:grpSpLocks/>
          </p:cNvGrpSpPr>
          <p:nvPr/>
        </p:nvGrpSpPr>
        <p:grpSpPr bwMode="auto">
          <a:xfrm>
            <a:off x="3737001" y="4373583"/>
            <a:ext cx="3952862" cy="488950"/>
            <a:chOff x="0" y="0"/>
            <a:chExt cx="2163763" cy="2857500"/>
          </a:xfrm>
        </p:grpSpPr>
        <p:sp>
          <p:nvSpPr>
            <p:cNvPr id="128" name="AutoShape 19"/>
            <p:cNvSpPr>
              <a:spLocks noChangeArrowheads="1"/>
            </p:cNvSpPr>
            <p:nvPr/>
          </p:nvSpPr>
          <p:spPr bwMode="auto">
            <a:xfrm>
              <a:off x="0" y="0"/>
              <a:ext cx="2163763" cy="2857500"/>
            </a:xfrm>
            <a:prstGeom prst="roundRect">
              <a:avLst>
                <a:gd name="adj" fmla="val 17509"/>
              </a:avLst>
            </a:prstGeom>
            <a:gradFill rotWithShape="1">
              <a:gsLst>
                <a:gs pos="0">
                  <a:srgbClr val="34B034"/>
                </a:gs>
                <a:gs pos="100000">
                  <a:srgbClr val="3F8B4A"/>
                </a:gs>
              </a:gsLst>
              <a:lin ang="189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29" name="AutoShape 20"/>
            <p:cNvSpPr>
              <a:spLocks noChangeArrowheads="1"/>
            </p:cNvSpPr>
            <p:nvPr/>
          </p:nvSpPr>
          <p:spPr bwMode="auto">
            <a:xfrm>
              <a:off x="33338" y="7938"/>
              <a:ext cx="2098675" cy="2803525"/>
            </a:xfrm>
            <a:prstGeom prst="roundRect">
              <a:avLst>
                <a:gd name="adj" fmla="val 16667"/>
              </a:avLst>
            </a:prstGeom>
            <a:solidFill>
              <a:srgbClr val="73E77E"/>
            </a:solidFill>
            <a:ln w="9525">
              <a:noFill/>
              <a:round/>
              <a:headEnd/>
              <a:tailEnd/>
            </a:ln>
          </p:spPr>
          <p:txBody>
            <a:bodyPr wrap="none" anchor="ctr"/>
            <a:lstStyle/>
            <a:p>
              <a:pPr eaLnBrk="0" hangingPunct="0"/>
              <a:endParaRPr lang="zh-CN" altLang="en-US" sz="1200">
                <a:solidFill>
                  <a:schemeClr val="tx2"/>
                </a:solidFill>
              </a:endParaRPr>
            </a:p>
          </p:txBody>
        </p:sp>
        <p:sp>
          <p:nvSpPr>
            <p:cNvPr id="130" name="AutoShape 21"/>
            <p:cNvSpPr>
              <a:spLocks noChangeArrowheads="1"/>
            </p:cNvSpPr>
            <p:nvPr/>
          </p:nvSpPr>
          <p:spPr bwMode="auto">
            <a:xfrm>
              <a:off x="50800" y="2071688"/>
              <a:ext cx="2070100" cy="709613"/>
            </a:xfrm>
            <a:prstGeom prst="roundRect">
              <a:avLst>
                <a:gd name="adj" fmla="val 50000"/>
              </a:avLst>
            </a:prstGeom>
            <a:gradFill rotWithShape="1">
              <a:gsLst>
                <a:gs pos="0">
                  <a:srgbClr val="73E77E"/>
                </a:gs>
                <a:gs pos="100000">
                  <a:srgbClr val="B3F2B9"/>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31" name="AutoShape 22"/>
            <p:cNvSpPr>
              <a:spLocks noChangeArrowheads="1"/>
            </p:cNvSpPr>
            <p:nvPr/>
          </p:nvSpPr>
          <p:spPr bwMode="auto">
            <a:xfrm>
              <a:off x="50800" y="30163"/>
              <a:ext cx="2070100" cy="708025"/>
            </a:xfrm>
            <a:prstGeom prst="roundRect">
              <a:avLst>
                <a:gd name="adj" fmla="val 50000"/>
              </a:avLst>
            </a:prstGeom>
            <a:gradFill rotWithShape="1">
              <a:gsLst>
                <a:gs pos="0">
                  <a:srgbClr val="D0F7D4"/>
                </a:gs>
                <a:gs pos="100000">
                  <a:srgbClr val="73E77E"/>
                </a:gs>
              </a:gsLst>
              <a:lin ang="5400000" scaled="1"/>
            </a:gradFill>
            <a:ln w="9525">
              <a:noFill/>
              <a:round/>
              <a:headEnd/>
              <a:tailEnd/>
            </a:ln>
          </p:spPr>
          <p:txBody>
            <a:bodyPr wrap="none" anchor="ctr"/>
            <a:lstStyle/>
            <a:p>
              <a:pPr eaLnBrk="0" hangingPunct="0"/>
              <a:endParaRPr lang="zh-CN" altLang="en-US" sz="1200">
                <a:solidFill>
                  <a:schemeClr val="tx2"/>
                </a:solidFill>
              </a:endParaRPr>
            </a:p>
          </p:txBody>
        </p:sp>
        <p:sp>
          <p:nvSpPr>
            <p:cNvPr id="132" name="Text Box 29"/>
            <p:cNvSpPr txBox="1">
              <a:spLocks noChangeArrowheads="1"/>
            </p:cNvSpPr>
            <p:nvPr/>
          </p:nvSpPr>
          <p:spPr bwMode="auto">
            <a:xfrm>
              <a:off x="76202" y="454031"/>
              <a:ext cx="2057401" cy="1619634"/>
            </a:xfrm>
            <a:prstGeom prst="rect">
              <a:avLst/>
            </a:prstGeom>
            <a:noFill/>
            <a:ln w="9525">
              <a:noFill/>
              <a:miter lim="800000"/>
              <a:headEnd/>
              <a:tailEnd/>
            </a:ln>
          </p:spPr>
          <p:txBody>
            <a:bodyPr>
              <a:spAutoFit/>
            </a:bodyPr>
            <a:lstStyle/>
            <a:p>
              <a:pPr algn="ctr" eaLnBrk="0" hangingPunct="0"/>
              <a:r>
                <a:rPr lang="zh-CN" altLang="en-US" sz="1200" b="1" dirty="0" smtClean="0">
                  <a:solidFill>
                    <a:schemeClr val="tx2"/>
                  </a:solidFill>
                </a:rPr>
                <a:t>专项</a:t>
              </a:r>
              <a:r>
                <a:rPr lang="en-US" altLang="zh-CN" sz="1200" b="1" dirty="0" smtClean="0">
                  <a:solidFill>
                    <a:schemeClr val="tx2"/>
                  </a:solidFill>
                </a:rPr>
                <a:t>/</a:t>
              </a:r>
              <a:r>
                <a:rPr lang="zh-CN" altLang="en-US" sz="1200" b="1" dirty="0" smtClean="0">
                  <a:solidFill>
                    <a:schemeClr val="tx2"/>
                  </a:solidFill>
                </a:rPr>
                <a:t>通</a:t>
              </a:r>
              <a:r>
                <a:rPr lang="zh-CN" altLang="en-US" sz="1200" b="1" dirty="0">
                  <a:solidFill>
                    <a:schemeClr val="tx2"/>
                  </a:solidFill>
                </a:rPr>
                <a:t>用测试工具平台</a:t>
              </a:r>
            </a:p>
          </p:txBody>
        </p:sp>
      </p:gr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测试中心组织结构</a:t>
            </a:r>
            <a:endParaRPr lang="zh-CN" altLang="en-US" sz="2400" b="1" dirty="0">
              <a:solidFill>
                <a:srgbClr val="0070C0"/>
              </a:solidFill>
              <a:latin typeface="微软雅黑" pitchFamily="34" charset="-122"/>
              <a:ea typeface="微软雅黑" pitchFamily="34" charset="-122"/>
            </a:endParaRPr>
          </a:p>
        </p:txBody>
      </p:sp>
      <p:graphicFrame>
        <p:nvGraphicFramePr>
          <p:cNvPr id="3" name="图示 2"/>
          <p:cNvGraphicFramePr/>
          <p:nvPr/>
        </p:nvGraphicFramePr>
        <p:xfrm>
          <a:off x="1357290" y="857232"/>
          <a:ext cx="8118523" cy="50974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AE4D8251-A88E-4F30-BA9F-51F041527CCC}"/>
              </a:ext>
            </a:extLst>
          </p:cNvPr>
          <p:cNvPicPr>
            <a:picLocks noChangeAspect="1"/>
          </p:cNvPicPr>
          <p:nvPr/>
        </p:nvPicPr>
        <p:blipFill>
          <a:blip r:embed="rId4" cstate="print">
            <a:extLst>
              <a:ext uri="{28A0092B-C50C-407E-A947-70E740481C1C}">
                <a14:useLocalDpi xmlns:a14="http://schemas.microsoft.com/office/drawing/2010/main" xmlns=""/>
              </a:ext>
            </a:extLst>
          </a:blip>
          <a:stretch>
            <a:fillRect/>
          </a:stretch>
        </p:blipFill>
        <p:spPr>
          <a:xfrm>
            <a:off x="881" y="168"/>
            <a:ext cx="11520011" cy="6480006"/>
          </a:xfrm>
          <a:prstGeom prst="rect">
            <a:avLst/>
          </a:prstGeom>
        </p:spPr>
      </p:pic>
      <p:sp>
        <p:nvSpPr>
          <p:cNvPr id="4" name="TextBox 23">
            <a:extLst>
              <a:ext uri="{FF2B5EF4-FFF2-40B4-BE49-F238E27FC236}">
                <a16:creationId xmlns:a16="http://schemas.microsoft.com/office/drawing/2014/main" xmlns="" id="{0FC51210-8108-423E-AB15-19429E1B5068}"/>
              </a:ext>
            </a:extLst>
          </p:cNvPr>
          <p:cNvSpPr txBox="1">
            <a:spLocks noChangeArrowheads="1"/>
          </p:cNvSpPr>
          <p:nvPr/>
        </p:nvSpPr>
        <p:spPr bwMode="auto">
          <a:xfrm>
            <a:off x="5686402" y="2624782"/>
            <a:ext cx="4003725" cy="6471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64802" tIns="32401" rIns="64802" bIns="32401">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9pPr>
          </a:lstStyle>
          <a:p>
            <a:pPr eaLnBrk="1" hangingPunct="1"/>
            <a:r>
              <a:rPr lang="zh-CN" altLang="en-US" sz="3780" b="1" dirty="0" smtClean="0">
                <a:gradFill>
                  <a:gsLst>
                    <a:gs pos="0">
                      <a:srgbClr val="6FBA2C"/>
                    </a:gs>
                    <a:gs pos="100000">
                      <a:srgbClr val="00479D"/>
                    </a:gs>
                  </a:gsLst>
                  <a:lin ang="3600000" scaled="0"/>
                </a:gradFill>
                <a:latin typeface="微软雅黑" pitchFamily="34" charset="-122"/>
                <a:ea typeface="微软雅黑" pitchFamily="34" charset="-122"/>
              </a:rPr>
              <a:t>测试岗位发展通道</a:t>
            </a:r>
            <a:endParaRPr lang="zh-CN" altLang="en-US" sz="3780" b="1" dirty="0">
              <a:gradFill>
                <a:gsLst>
                  <a:gs pos="0">
                    <a:srgbClr val="6FBA2C"/>
                  </a:gs>
                  <a:gs pos="100000">
                    <a:srgbClr val="00479D"/>
                  </a:gs>
                </a:gsLst>
                <a:lin ang="3600000" scaled="0"/>
              </a:gradFill>
              <a:latin typeface="微软雅黑" pitchFamily="34" charset="-122"/>
              <a:ea typeface="微软雅黑" pitchFamily="34" charset="-122"/>
            </a:endParaRPr>
          </a:p>
        </p:txBody>
      </p:sp>
      <p:cxnSp>
        <p:nvCxnSpPr>
          <p:cNvPr id="5" name="直线连接符 6">
            <a:extLst>
              <a:ext uri="{FF2B5EF4-FFF2-40B4-BE49-F238E27FC236}">
                <a16:creationId xmlns:a16="http://schemas.microsoft.com/office/drawing/2014/main" xmlns="" id="{107660C9-E546-45A0-B770-8F3AA3C1FD0D}"/>
              </a:ext>
            </a:extLst>
          </p:cNvPr>
          <p:cNvCxnSpPr/>
          <p:nvPr/>
        </p:nvCxnSpPr>
        <p:spPr>
          <a:xfrm flipV="1">
            <a:off x="5686202" y="3395888"/>
            <a:ext cx="4886209" cy="138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 name="组合 5">
            <a:extLst>
              <a:ext uri="{FF2B5EF4-FFF2-40B4-BE49-F238E27FC236}">
                <a16:creationId xmlns:a16="http://schemas.microsoft.com/office/drawing/2014/main" xmlns="" id="{3C6BE102-7003-402C-936D-26DF55580393}"/>
              </a:ext>
            </a:extLst>
          </p:cNvPr>
          <p:cNvGrpSpPr/>
          <p:nvPr/>
        </p:nvGrpSpPr>
        <p:grpSpPr>
          <a:xfrm>
            <a:off x="8519981" y="3614026"/>
            <a:ext cx="2052431" cy="406652"/>
            <a:chOff x="5010464" y="3351078"/>
            <a:chExt cx="2172097" cy="430362"/>
          </a:xfrm>
        </p:grpSpPr>
        <p:pic>
          <p:nvPicPr>
            <p:cNvPr id="7" name="图片 6">
              <a:extLst>
                <a:ext uri="{FF2B5EF4-FFF2-40B4-BE49-F238E27FC236}">
                  <a16:creationId xmlns:a16="http://schemas.microsoft.com/office/drawing/2014/main" xmlns="" id="{F85E49E4-A4AC-4B8A-A71E-6D3ABC9B0745}"/>
                </a:ext>
              </a:extLst>
            </p:cNvPr>
            <p:cNvPicPr>
              <a:picLocks noChangeAspect="1"/>
            </p:cNvPicPr>
            <p:nvPr/>
          </p:nvPicPr>
          <p:blipFill>
            <a:blip r:embed="rId5" cstate="email">
              <a:duotone>
                <a:prstClr val="black"/>
                <a:schemeClr val="tx2">
                  <a:tint val="45000"/>
                  <a:satMod val="400000"/>
                </a:schemeClr>
              </a:duotone>
              <a:lum bright="-40000" contrast="-40000"/>
              <a:extLst>
                <a:ext uri="{28A0092B-C50C-407E-A947-70E740481C1C}">
                  <a14:useLocalDpi xmlns:a14="http://schemas.microsoft.com/office/drawing/2010/main" xmlns=""/>
                </a:ext>
              </a:extLst>
            </a:blip>
            <a:stretch>
              <a:fillRect/>
            </a:stretch>
          </p:blipFill>
          <p:spPr>
            <a:xfrm>
              <a:off x="5010464" y="3351078"/>
              <a:ext cx="430363" cy="430362"/>
            </a:xfrm>
            <a:prstGeom prst="rect">
              <a:avLst/>
            </a:prstGeom>
          </p:spPr>
        </p:pic>
        <p:pic>
          <p:nvPicPr>
            <p:cNvPr id="8" name="图片 7">
              <a:extLst>
                <a:ext uri="{FF2B5EF4-FFF2-40B4-BE49-F238E27FC236}">
                  <a16:creationId xmlns:a16="http://schemas.microsoft.com/office/drawing/2014/main" xmlns="" id="{B37FB475-12B4-4828-9CB3-3B38E991193E}"/>
                </a:ext>
              </a:extLst>
            </p:cNvPr>
            <p:cNvPicPr>
              <a:picLocks noChangeAspect="1"/>
            </p:cNvPicPr>
            <p:nvPr/>
          </p:nvPicPr>
          <p:blipFill>
            <a:blip r:embed="rId6"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5591042" y="3351078"/>
              <a:ext cx="430363" cy="430362"/>
            </a:xfrm>
            <a:prstGeom prst="rect">
              <a:avLst/>
            </a:prstGeom>
          </p:spPr>
        </p:pic>
        <p:pic>
          <p:nvPicPr>
            <p:cNvPr id="9" name="图片 8">
              <a:extLst>
                <a:ext uri="{FF2B5EF4-FFF2-40B4-BE49-F238E27FC236}">
                  <a16:creationId xmlns:a16="http://schemas.microsoft.com/office/drawing/2014/main" xmlns="" id="{F9CCAAA5-D8CD-45E6-9032-420A9063EF1B}"/>
                </a:ext>
              </a:extLst>
            </p:cNvPr>
            <p:cNvPicPr>
              <a:picLocks noChangeAspect="1"/>
            </p:cNvPicPr>
            <p:nvPr/>
          </p:nvPicPr>
          <p:blipFill>
            <a:blip r:embed="rId7"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6171620" y="3351078"/>
              <a:ext cx="430363" cy="430362"/>
            </a:xfrm>
            <a:prstGeom prst="rect">
              <a:avLst/>
            </a:prstGeom>
          </p:spPr>
        </p:pic>
        <p:pic>
          <p:nvPicPr>
            <p:cNvPr id="10" name="图片 9">
              <a:extLst>
                <a:ext uri="{FF2B5EF4-FFF2-40B4-BE49-F238E27FC236}">
                  <a16:creationId xmlns:a16="http://schemas.microsoft.com/office/drawing/2014/main" xmlns="" id="{5A6F05EA-E62A-4FF9-86E0-10BC5C63EB6A}"/>
                </a:ext>
              </a:extLst>
            </p:cNvPr>
            <p:cNvPicPr>
              <a:picLocks noChangeAspect="1"/>
            </p:cNvPicPr>
            <p:nvPr/>
          </p:nvPicPr>
          <p:blipFill>
            <a:blip r:embed="rId8"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6752198" y="3351078"/>
              <a:ext cx="430363" cy="430362"/>
            </a:xfrm>
            <a:prstGeom prst="rect">
              <a:avLst/>
            </a:prstGeom>
          </p:spPr>
        </p:pic>
      </p:grpSp>
      <p:pic>
        <p:nvPicPr>
          <p:cNvPr id="11" name="图片 10">
            <a:extLst>
              <a:ext uri="{FF2B5EF4-FFF2-40B4-BE49-F238E27FC236}">
                <a16:creationId xmlns:a16="http://schemas.microsoft.com/office/drawing/2014/main" xmlns="" id="{34DAE7D3-3F63-4B58-BECC-C69C04DE030A}"/>
              </a:ext>
            </a:extLst>
          </p:cNvPr>
          <p:cNvPicPr>
            <a:picLocks noChangeAspect="1"/>
          </p:cNvPicPr>
          <p:nvPr/>
        </p:nvPicPr>
        <p:blipFill>
          <a:blip r:embed="rId9" cstate="email">
            <a:extLst>
              <a:ext uri="{28A0092B-C50C-407E-A947-70E740481C1C}">
                <a14:useLocalDpi xmlns:a14="http://schemas.microsoft.com/office/drawing/2010/main" xmlns=""/>
              </a:ext>
            </a:extLst>
          </a:blip>
          <a:stretch>
            <a:fillRect/>
          </a:stretch>
        </p:blipFill>
        <p:spPr>
          <a:xfrm>
            <a:off x="8865838" y="508766"/>
            <a:ext cx="1706574" cy="589119"/>
          </a:xfrm>
          <a:prstGeom prst="rect">
            <a:avLst/>
          </a:prstGeom>
        </p:spPr>
      </p:pic>
    </p:spTree>
    <p:custDataLst>
      <p:tags r:id="rId1"/>
    </p:custDataLst>
    <p:extLst>
      <p:ext uri="{BB962C8B-B14F-4D97-AF65-F5344CB8AC3E}">
        <p14:creationId xmlns:p14="http://schemas.microsoft.com/office/powerpoint/2010/main" xmlns="" val="7965019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深信服软件测试发展通道</a:t>
            </a:r>
            <a:endParaRPr lang="zh-CN" altLang="en-US" sz="2400" b="1" dirty="0">
              <a:solidFill>
                <a:srgbClr val="0070C0"/>
              </a:solidFill>
              <a:latin typeface="微软雅黑" pitchFamily="34" charset="-122"/>
              <a:ea typeface="微软雅黑" pitchFamily="34" charset="-122"/>
            </a:endParaRPr>
          </a:p>
        </p:txBody>
      </p:sp>
      <p:grpSp>
        <p:nvGrpSpPr>
          <p:cNvPr id="196" name="Group 3"/>
          <p:cNvGrpSpPr>
            <a:grpSpLocks/>
          </p:cNvGrpSpPr>
          <p:nvPr/>
        </p:nvGrpSpPr>
        <p:grpSpPr bwMode="auto">
          <a:xfrm>
            <a:off x="5178450" y="5211763"/>
            <a:ext cx="184150" cy="466725"/>
            <a:chOff x="0" y="0"/>
            <a:chExt cx="116" cy="295"/>
          </a:xfrm>
        </p:grpSpPr>
        <p:sp>
          <p:nvSpPr>
            <p:cNvPr id="197" name="Rectangle 4"/>
            <p:cNvSpPr>
              <a:spLocks noChangeArrowheads="1"/>
            </p:cNvSpPr>
            <p:nvPr/>
          </p:nvSpPr>
          <p:spPr bwMode="auto">
            <a:xfrm>
              <a:off x="46" y="84"/>
              <a:ext cx="22" cy="211"/>
            </a:xfrm>
            <a:prstGeom prst="rect">
              <a:avLst/>
            </a:prstGeom>
            <a:solidFill>
              <a:srgbClr val="000000"/>
            </a:solidFill>
            <a:ln w="9525">
              <a:noFill/>
              <a:miter lim="800000"/>
              <a:headEnd/>
              <a:tailEnd/>
            </a:ln>
          </p:spPr>
          <p:txBody>
            <a:bodyPr/>
            <a:lstStyle/>
            <a:p>
              <a:endParaRPr lang="zh-CN" altLang="en-US"/>
            </a:p>
          </p:txBody>
        </p:sp>
        <p:sp>
          <p:nvSpPr>
            <p:cNvPr id="198" name="未知"/>
            <p:cNvSpPr>
              <a:spLocks noChangeArrowheads="1"/>
            </p:cNvSpPr>
            <p:nvPr/>
          </p:nvSpPr>
          <p:spPr bwMode="auto">
            <a:xfrm>
              <a:off x="0" y="0"/>
              <a:ext cx="116" cy="85"/>
            </a:xfrm>
            <a:custGeom>
              <a:avLst/>
              <a:gdLst>
                <a:gd name="T0" fmla="*/ 0 w 348"/>
                <a:gd name="T1" fmla="*/ 0 h 256"/>
                <a:gd name="T2" fmla="*/ 0 w 348"/>
                <a:gd name="T3" fmla="*/ 0 h 256"/>
                <a:gd name="T4" fmla="*/ 0 w 348"/>
                <a:gd name="T5" fmla="*/ 0 h 256"/>
                <a:gd name="T6" fmla="*/ 0 w 348"/>
                <a:gd name="T7" fmla="*/ 0 h 256"/>
                <a:gd name="T8" fmla="*/ 0 60000 65536"/>
                <a:gd name="T9" fmla="*/ 0 60000 65536"/>
                <a:gd name="T10" fmla="*/ 0 60000 65536"/>
                <a:gd name="T11" fmla="*/ 0 60000 65536"/>
                <a:gd name="T12" fmla="*/ 0 w 348"/>
                <a:gd name="T13" fmla="*/ 0 h 256"/>
                <a:gd name="T14" fmla="*/ 348 w 348"/>
                <a:gd name="T15" fmla="*/ 256 h 256"/>
              </a:gdLst>
              <a:ahLst/>
              <a:cxnLst>
                <a:cxn ang="T8">
                  <a:pos x="T0" y="T1"/>
                </a:cxn>
                <a:cxn ang="T9">
                  <a:pos x="T2" y="T3"/>
                </a:cxn>
                <a:cxn ang="T10">
                  <a:pos x="T4" y="T5"/>
                </a:cxn>
                <a:cxn ang="T11">
                  <a:pos x="T6" y="T7"/>
                </a:cxn>
              </a:cxnLst>
              <a:rect l="T12" t="T13" r="T14" b="T15"/>
              <a:pathLst>
                <a:path w="348" h="256">
                  <a:moveTo>
                    <a:pt x="348" y="256"/>
                  </a:moveTo>
                  <a:lnTo>
                    <a:pt x="171" y="0"/>
                  </a:lnTo>
                  <a:lnTo>
                    <a:pt x="0" y="256"/>
                  </a:lnTo>
                  <a:lnTo>
                    <a:pt x="348" y="256"/>
                  </a:lnTo>
                  <a:close/>
                </a:path>
              </a:pathLst>
            </a:custGeom>
            <a:solidFill>
              <a:srgbClr val="000000"/>
            </a:solidFill>
            <a:ln w="9525">
              <a:noFill/>
              <a:miter lim="800000"/>
              <a:headEnd/>
              <a:tailEnd/>
            </a:ln>
          </p:spPr>
          <p:txBody>
            <a:bodyPr/>
            <a:lstStyle/>
            <a:p>
              <a:endParaRPr lang="zh-CN" altLang="en-US"/>
            </a:p>
          </p:txBody>
        </p:sp>
      </p:grpSp>
      <p:grpSp>
        <p:nvGrpSpPr>
          <p:cNvPr id="199" name="Group 6"/>
          <p:cNvGrpSpPr>
            <a:grpSpLocks/>
          </p:cNvGrpSpPr>
          <p:nvPr/>
        </p:nvGrpSpPr>
        <p:grpSpPr bwMode="auto">
          <a:xfrm>
            <a:off x="2573363" y="1066800"/>
            <a:ext cx="1912937" cy="550863"/>
            <a:chOff x="0" y="0"/>
            <a:chExt cx="1205" cy="347"/>
          </a:xfrm>
        </p:grpSpPr>
        <p:sp>
          <p:nvSpPr>
            <p:cNvPr id="200" name="Oval 7"/>
            <p:cNvSpPr>
              <a:spLocks noChangeArrowheads="1"/>
            </p:cNvSpPr>
            <p:nvPr/>
          </p:nvSpPr>
          <p:spPr bwMode="auto">
            <a:xfrm>
              <a:off x="0" y="0"/>
              <a:ext cx="1205" cy="347"/>
            </a:xfrm>
            <a:prstGeom prst="ellipse">
              <a:avLst/>
            </a:prstGeom>
            <a:solidFill>
              <a:srgbClr val="FFFFFF"/>
            </a:solidFill>
            <a:ln w="9525">
              <a:noFill/>
              <a:round/>
              <a:headEnd/>
              <a:tailEnd/>
            </a:ln>
          </p:spPr>
          <p:txBody>
            <a:bodyPr/>
            <a:lstStyle/>
            <a:p>
              <a:endParaRPr lang="zh-CN" altLang="en-US"/>
            </a:p>
          </p:txBody>
        </p:sp>
        <p:sp>
          <p:nvSpPr>
            <p:cNvPr id="201" name="Oval 8"/>
            <p:cNvSpPr>
              <a:spLocks noChangeArrowheads="1"/>
            </p:cNvSpPr>
            <p:nvPr/>
          </p:nvSpPr>
          <p:spPr bwMode="auto">
            <a:xfrm>
              <a:off x="35" y="10"/>
              <a:ext cx="1132" cy="326"/>
            </a:xfrm>
            <a:prstGeom prst="ellipse">
              <a:avLst/>
            </a:prstGeom>
            <a:solidFill>
              <a:srgbClr val="FFCCFF"/>
            </a:solidFill>
            <a:ln w="9525">
              <a:noFill/>
              <a:round/>
              <a:headEnd/>
              <a:tailEnd/>
            </a:ln>
          </p:spPr>
          <p:txBody>
            <a:bodyPr/>
            <a:lstStyle/>
            <a:p>
              <a:endParaRPr lang="zh-CN" altLang="en-US"/>
            </a:p>
          </p:txBody>
        </p:sp>
        <p:sp>
          <p:nvSpPr>
            <p:cNvPr id="202" name="Oval 9"/>
            <p:cNvSpPr>
              <a:spLocks noChangeArrowheads="1"/>
            </p:cNvSpPr>
            <p:nvPr/>
          </p:nvSpPr>
          <p:spPr bwMode="auto">
            <a:xfrm>
              <a:off x="73" y="21"/>
              <a:ext cx="1057" cy="304"/>
            </a:xfrm>
            <a:prstGeom prst="ellipse">
              <a:avLst/>
            </a:prstGeom>
            <a:solidFill>
              <a:srgbClr val="FFCCFF"/>
            </a:solidFill>
            <a:ln w="9525">
              <a:noFill/>
              <a:round/>
              <a:headEnd/>
              <a:tailEnd/>
            </a:ln>
          </p:spPr>
          <p:txBody>
            <a:bodyPr/>
            <a:lstStyle/>
            <a:p>
              <a:endParaRPr lang="zh-CN" altLang="en-US"/>
            </a:p>
          </p:txBody>
        </p:sp>
        <p:sp>
          <p:nvSpPr>
            <p:cNvPr id="203" name="Oval 10"/>
            <p:cNvSpPr>
              <a:spLocks noChangeArrowheads="1"/>
            </p:cNvSpPr>
            <p:nvPr/>
          </p:nvSpPr>
          <p:spPr bwMode="auto">
            <a:xfrm>
              <a:off x="111" y="32"/>
              <a:ext cx="981" cy="282"/>
            </a:xfrm>
            <a:prstGeom prst="ellipse">
              <a:avLst/>
            </a:prstGeom>
            <a:solidFill>
              <a:srgbClr val="FFCCFF"/>
            </a:solidFill>
            <a:ln w="9525">
              <a:noFill/>
              <a:round/>
              <a:headEnd/>
              <a:tailEnd/>
            </a:ln>
          </p:spPr>
          <p:txBody>
            <a:bodyPr/>
            <a:lstStyle/>
            <a:p>
              <a:endParaRPr lang="zh-CN" altLang="en-US"/>
            </a:p>
          </p:txBody>
        </p:sp>
        <p:sp>
          <p:nvSpPr>
            <p:cNvPr id="204" name="Oval 11"/>
            <p:cNvSpPr>
              <a:spLocks noChangeArrowheads="1"/>
            </p:cNvSpPr>
            <p:nvPr/>
          </p:nvSpPr>
          <p:spPr bwMode="auto">
            <a:xfrm>
              <a:off x="148" y="42"/>
              <a:ext cx="906" cy="262"/>
            </a:xfrm>
            <a:prstGeom prst="ellipse">
              <a:avLst/>
            </a:prstGeom>
            <a:solidFill>
              <a:srgbClr val="FFCCFF"/>
            </a:solidFill>
            <a:ln w="9525">
              <a:noFill/>
              <a:round/>
              <a:headEnd/>
              <a:tailEnd/>
            </a:ln>
          </p:spPr>
          <p:txBody>
            <a:bodyPr/>
            <a:lstStyle/>
            <a:p>
              <a:endParaRPr lang="zh-CN" altLang="en-US"/>
            </a:p>
          </p:txBody>
        </p:sp>
        <p:sp>
          <p:nvSpPr>
            <p:cNvPr id="205" name="Oval 12"/>
            <p:cNvSpPr>
              <a:spLocks noChangeArrowheads="1"/>
            </p:cNvSpPr>
            <p:nvPr/>
          </p:nvSpPr>
          <p:spPr bwMode="auto">
            <a:xfrm>
              <a:off x="185" y="54"/>
              <a:ext cx="832" cy="239"/>
            </a:xfrm>
            <a:prstGeom prst="ellipse">
              <a:avLst/>
            </a:prstGeom>
            <a:solidFill>
              <a:srgbClr val="CCFFFF"/>
            </a:solidFill>
            <a:ln w="9525">
              <a:noFill/>
              <a:round/>
              <a:headEnd/>
              <a:tailEnd/>
            </a:ln>
          </p:spPr>
          <p:txBody>
            <a:bodyPr/>
            <a:lstStyle/>
            <a:p>
              <a:endParaRPr lang="zh-CN" altLang="en-US"/>
            </a:p>
          </p:txBody>
        </p:sp>
        <p:sp>
          <p:nvSpPr>
            <p:cNvPr id="206" name="Oval 13"/>
            <p:cNvSpPr>
              <a:spLocks noChangeArrowheads="1"/>
            </p:cNvSpPr>
            <p:nvPr/>
          </p:nvSpPr>
          <p:spPr bwMode="auto">
            <a:xfrm>
              <a:off x="223" y="65"/>
              <a:ext cx="755" cy="216"/>
            </a:xfrm>
            <a:prstGeom prst="ellipse">
              <a:avLst/>
            </a:prstGeom>
            <a:solidFill>
              <a:srgbClr val="CCFFFF"/>
            </a:solidFill>
            <a:ln w="9525">
              <a:noFill/>
              <a:round/>
              <a:headEnd/>
              <a:tailEnd/>
            </a:ln>
          </p:spPr>
          <p:txBody>
            <a:bodyPr/>
            <a:lstStyle/>
            <a:p>
              <a:endParaRPr lang="zh-CN" altLang="en-US"/>
            </a:p>
          </p:txBody>
        </p:sp>
        <p:sp>
          <p:nvSpPr>
            <p:cNvPr id="207" name="Oval 14"/>
            <p:cNvSpPr>
              <a:spLocks noChangeArrowheads="1"/>
            </p:cNvSpPr>
            <p:nvPr/>
          </p:nvSpPr>
          <p:spPr bwMode="auto">
            <a:xfrm>
              <a:off x="260" y="75"/>
              <a:ext cx="680" cy="195"/>
            </a:xfrm>
            <a:prstGeom prst="ellipse">
              <a:avLst/>
            </a:prstGeom>
            <a:solidFill>
              <a:srgbClr val="CCFFFF"/>
            </a:solidFill>
            <a:ln w="9525">
              <a:noFill/>
              <a:round/>
              <a:headEnd/>
              <a:tailEnd/>
            </a:ln>
          </p:spPr>
          <p:txBody>
            <a:bodyPr/>
            <a:lstStyle/>
            <a:p>
              <a:endParaRPr lang="zh-CN" altLang="en-US"/>
            </a:p>
          </p:txBody>
        </p:sp>
        <p:sp>
          <p:nvSpPr>
            <p:cNvPr id="208" name="Oval 15"/>
            <p:cNvSpPr>
              <a:spLocks noChangeArrowheads="1"/>
            </p:cNvSpPr>
            <p:nvPr/>
          </p:nvSpPr>
          <p:spPr bwMode="auto">
            <a:xfrm>
              <a:off x="300" y="86"/>
              <a:ext cx="605" cy="174"/>
            </a:xfrm>
            <a:prstGeom prst="ellipse">
              <a:avLst/>
            </a:prstGeom>
            <a:solidFill>
              <a:srgbClr val="CCFFFF"/>
            </a:solidFill>
            <a:ln w="9525">
              <a:noFill/>
              <a:round/>
              <a:headEnd/>
              <a:tailEnd/>
            </a:ln>
          </p:spPr>
          <p:txBody>
            <a:bodyPr/>
            <a:lstStyle/>
            <a:p>
              <a:endParaRPr lang="zh-CN" altLang="en-US"/>
            </a:p>
          </p:txBody>
        </p:sp>
        <p:sp>
          <p:nvSpPr>
            <p:cNvPr id="209" name="Oval 16"/>
            <p:cNvSpPr>
              <a:spLocks noChangeArrowheads="1"/>
            </p:cNvSpPr>
            <p:nvPr/>
          </p:nvSpPr>
          <p:spPr bwMode="auto">
            <a:xfrm>
              <a:off x="337" y="97"/>
              <a:ext cx="530" cy="153"/>
            </a:xfrm>
            <a:prstGeom prst="ellipse">
              <a:avLst/>
            </a:prstGeom>
            <a:solidFill>
              <a:srgbClr val="CCFFFF"/>
            </a:solidFill>
            <a:ln w="9525">
              <a:noFill/>
              <a:round/>
              <a:headEnd/>
              <a:tailEnd/>
            </a:ln>
          </p:spPr>
          <p:txBody>
            <a:bodyPr/>
            <a:lstStyle/>
            <a:p>
              <a:endParaRPr lang="zh-CN" altLang="en-US"/>
            </a:p>
          </p:txBody>
        </p:sp>
        <p:sp>
          <p:nvSpPr>
            <p:cNvPr id="210" name="Oval 17"/>
            <p:cNvSpPr>
              <a:spLocks noChangeArrowheads="1"/>
            </p:cNvSpPr>
            <p:nvPr/>
          </p:nvSpPr>
          <p:spPr bwMode="auto">
            <a:xfrm>
              <a:off x="375" y="107"/>
              <a:ext cx="454" cy="132"/>
            </a:xfrm>
            <a:prstGeom prst="ellipse">
              <a:avLst/>
            </a:prstGeom>
            <a:solidFill>
              <a:srgbClr val="CCFFFF"/>
            </a:solidFill>
            <a:ln w="9525">
              <a:noFill/>
              <a:round/>
              <a:headEnd/>
              <a:tailEnd/>
            </a:ln>
          </p:spPr>
          <p:txBody>
            <a:bodyPr/>
            <a:lstStyle/>
            <a:p>
              <a:endParaRPr lang="zh-CN" altLang="en-US"/>
            </a:p>
          </p:txBody>
        </p:sp>
        <p:sp>
          <p:nvSpPr>
            <p:cNvPr id="211" name="Oval 18"/>
            <p:cNvSpPr>
              <a:spLocks noChangeArrowheads="1"/>
            </p:cNvSpPr>
            <p:nvPr/>
          </p:nvSpPr>
          <p:spPr bwMode="auto">
            <a:xfrm>
              <a:off x="412" y="119"/>
              <a:ext cx="377" cy="108"/>
            </a:xfrm>
            <a:prstGeom prst="ellipse">
              <a:avLst/>
            </a:prstGeom>
            <a:solidFill>
              <a:srgbClr val="CCFFFF"/>
            </a:solidFill>
            <a:ln w="9525">
              <a:noFill/>
              <a:round/>
              <a:headEnd/>
              <a:tailEnd/>
            </a:ln>
          </p:spPr>
          <p:txBody>
            <a:bodyPr/>
            <a:lstStyle/>
            <a:p>
              <a:endParaRPr lang="zh-CN" altLang="en-US"/>
            </a:p>
          </p:txBody>
        </p:sp>
        <p:sp>
          <p:nvSpPr>
            <p:cNvPr id="212" name="Oval 19"/>
            <p:cNvSpPr>
              <a:spLocks noChangeArrowheads="1"/>
            </p:cNvSpPr>
            <p:nvPr/>
          </p:nvSpPr>
          <p:spPr bwMode="auto">
            <a:xfrm>
              <a:off x="450" y="130"/>
              <a:ext cx="303" cy="87"/>
            </a:xfrm>
            <a:prstGeom prst="ellipse">
              <a:avLst/>
            </a:prstGeom>
            <a:solidFill>
              <a:srgbClr val="CCFFFF"/>
            </a:solidFill>
            <a:ln w="9525">
              <a:noFill/>
              <a:round/>
              <a:headEnd/>
              <a:tailEnd/>
            </a:ln>
          </p:spPr>
          <p:txBody>
            <a:bodyPr/>
            <a:lstStyle/>
            <a:p>
              <a:endParaRPr lang="zh-CN" altLang="en-US"/>
            </a:p>
          </p:txBody>
        </p:sp>
        <p:sp>
          <p:nvSpPr>
            <p:cNvPr id="213" name="Oval 20"/>
            <p:cNvSpPr>
              <a:spLocks noChangeArrowheads="1"/>
            </p:cNvSpPr>
            <p:nvPr/>
          </p:nvSpPr>
          <p:spPr bwMode="auto">
            <a:xfrm>
              <a:off x="487" y="139"/>
              <a:ext cx="228" cy="67"/>
            </a:xfrm>
            <a:prstGeom prst="ellipse">
              <a:avLst/>
            </a:prstGeom>
            <a:solidFill>
              <a:srgbClr val="CCFFFF"/>
            </a:solidFill>
            <a:ln w="9525">
              <a:noFill/>
              <a:round/>
              <a:headEnd/>
              <a:tailEnd/>
            </a:ln>
          </p:spPr>
          <p:txBody>
            <a:bodyPr/>
            <a:lstStyle/>
            <a:p>
              <a:endParaRPr lang="zh-CN" altLang="en-US"/>
            </a:p>
          </p:txBody>
        </p:sp>
        <p:sp>
          <p:nvSpPr>
            <p:cNvPr id="214" name="Oval 21"/>
            <p:cNvSpPr>
              <a:spLocks noChangeArrowheads="1"/>
            </p:cNvSpPr>
            <p:nvPr/>
          </p:nvSpPr>
          <p:spPr bwMode="auto">
            <a:xfrm>
              <a:off x="525" y="150"/>
              <a:ext cx="153" cy="45"/>
            </a:xfrm>
            <a:prstGeom prst="ellipse">
              <a:avLst/>
            </a:prstGeom>
            <a:solidFill>
              <a:srgbClr val="CCFFFF"/>
            </a:solidFill>
            <a:ln w="9525">
              <a:noFill/>
              <a:round/>
              <a:headEnd/>
              <a:tailEnd/>
            </a:ln>
          </p:spPr>
          <p:txBody>
            <a:bodyPr/>
            <a:lstStyle/>
            <a:p>
              <a:endParaRPr lang="zh-CN" altLang="en-US"/>
            </a:p>
          </p:txBody>
        </p:sp>
        <p:sp>
          <p:nvSpPr>
            <p:cNvPr id="215" name="Oval 22"/>
            <p:cNvSpPr>
              <a:spLocks noChangeArrowheads="1"/>
            </p:cNvSpPr>
            <p:nvPr/>
          </p:nvSpPr>
          <p:spPr bwMode="auto">
            <a:xfrm>
              <a:off x="563" y="162"/>
              <a:ext cx="77" cy="22"/>
            </a:xfrm>
            <a:prstGeom prst="ellipse">
              <a:avLst/>
            </a:prstGeom>
            <a:solidFill>
              <a:srgbClr val="CCFFFF"/>
            </a:solidFill>
            <a:ln w="9525">
              <a:noFill/>
              <a:round/>
              <a:headEnd/>
              <a:tailEnd/>
            </a:ln>
          </p:spPr>
          <p:txBody>
            <a:bodyPr/>
            <a:lstStyle/>
            <a:p>
              <a:endParaRPr lang="zh-CN" altLang="en-US"/>
            </a:p>
          </p:txBody>
        </p:sp>
      </p:grpSp>
      <p:sp>
        <p:nvSpPr>
          <p:cNvPr id="216" name="Oval 24"/>
          <p:cNvSpPr>
            <a:spLocks noChangeArrowheads="1"/>
          </p:cNvSpPr>
          <p:nvPr/>
        </p:nvSpPr>
        <p:spPr bwMode="auto">
          <a:xfrm>
            <a:off x="6067450" y="1071563"/>
            <a:ext cx="1914525" cy="552450"/>
          </a:xfrm>
          <a:prstGeom prst="ellipse">
            <a:avLst/>
          </a:prstGeom>
          <a:solidFill>
            <a:srgbClr val="FFFFFF"/>
          </a:solidFill>
          <a:ln w="9525">
            <a:noFill/>
            <a:round/>
            <a:headEnd/>
            <a:tailEnd/>
          </a:ln>
        </p:spPr>
        <p:txBody>
          <a:bodyPr/>
          <a:lstStyle/>
          <a:p>
            <a:endParaRPr lang="zh-CN" altLang="en-US"/>
          </a:p>
        </p:txBody>
      </p:sp>
      <p:sp>
        <p:nvSpPr>
          <p:cNvPr id="217" name="Oval 25"/>
          <p:cNvSpPr>
            <a:spLocks noChangeArrowheads="1"/>
          </p:cNvSpPr>
          <p:nvPr/>
        </p:nvSpPr>
        <p:spPr bwMode="auto">
          <a:xfrm>
            <a:off x="6124600" y="1087438"/>
            <a:ext cx="1793875" cy="517525"/>
          </a:xfrm>
          <a:prstGeom prst="ellipse">
            <a:avLst/>
          </a:prstGeom>
          <a:solidFill>
            <a:srgbClr val="FFCCFF"/>
          </a:solidFill>
          <a:ln w="9525">
            <a:noFill/>
            <a:round/>
            <a:headEnd/>
            <a:tailEnd/>
          </a:ln>
        </p:spPr>
        <p:txBody>
          <a:bodyPr/>
          <a:lstStyle/>
          <a:p>
            <a:endParaRPr lang="zh-CN" altLang="en-US"/>
          </a:p>
        </p:txBody>
      </p:sp>
      <p:sp>
        <p:nvSpPr>
          <p:cNvPr id="218" name="Oval 26"/>
          <p:cNvSpPr>
            <a:spLocks noChangeArrowheads="1"/>
          </p:cNvSpPr>
          <p:nvPr/>
        </p:nvSpPr>
        <p:spPr bwMode="auto">
          <a:xfrm>
            <a:off x="6184925" y="1104900"/>
            <a:ext cx="1674813" cy="482600"/>
          </a:xfrm>
          <a:prstGeom prst="ellipse">
            <a:avLst/>
          </a:prstGeom>
          <a:solidFill>
            <a:srgbClr val="FFCCFF"/>
          </a:solidFill>
          <a:ln w="9525">
            <a:noFill/>
            <a:round/>
            <a:headEnd/>
            <a:tailEnd/>
          </a:ln>
        </p:spPr>
        <p:txBody>
          <a:bodyPr/>
          <a:lstStyle/>
          <a:p>
            <a:endParaRPr lang="zh-CN" altLang="en-US"/>
          </a:p>
        </p:txBody>
      </p:sp>
      <p:sp>
        <p:nvSpPr>
          <p:cNvPr id="219" name="Oval 27"/>
          <p:cNvSpPr>
            <a:spLocks noChangeArrowheads="1"/>
          </p:cNvSpPr>
          <p:nvPr/>
        </p:nvSpPr>
        <p:spPr bwMode="auto">
          <a:xfrm>
            <a:off x="6243663" y="1122363"/>
            <a:ext cx="1555750" cy="447675"/>
          </a:xfrm>
          <a:prstGeom prst="ellipse">
            <a:avLst/>
          </a:prstGeom>
          <a:solidFill>
            <a:srgbClr val="FFCCFF"/>
          </a:solidFill>
          <a:ln w="9525">
            <a:noFill/>
            <a:round/>
            <a:headEnd/>
            <a:tailEnd/>
          </a:ln>
        </p:spPr>
        <p:txBody>
          <a:bodyPr/>
          <a:lstStyle/>
          <a:p>
            <a:endParaRPr lang="zh-CN" altLang="en-US"/>
          </a:p>
        </p:txBody>
      </p:sp>
      <p:sp>
        <p:nvSpPr>
          <p:cNvPr id="220" name="Oval 28"/>
          <p:cNvSpPr>
            <a:spLocks noChangeArrowheads="1"/>
          </p:cNvSpPr>
          <p:nvPr/>
        </p:nvSpPr>
        <p:spPr bwMode="auto">
          <a:xfrm>
            <a:off x="6302400" y="1138238"/>
            <a:ext cx="1438275" cy="415925"/>
          </a:xfrm>
          <a:prstGeom prst="ellipse">
            <a:avLst/>
          </a:prstGeom>
          <a:solidFill>
            <a:srgbClr val="FFCCFF"/>
          </a:solidFill>
          <a:ln w="9525">
            <a:noFill/>
            <a:round/>
            <a:headEnd/>
            <a:tailEnd/>
          </a:ln>
        </p:spPr>
        <p:txBody>
          <a:bodyPr/>
          <a:lstStyle/>
          <a:p>
            <a:endParaRPr lang="zh-CN" altLang="en-US"/>
          </a:p>
        </p:txBody>
      </p:sp>
      <p:sp>
        <p:nvSpPr>
          <p:cNvPr id="221" name="Oval 29"/>
          <p:cNvSpPr>
            <a:spLocks noChangeArrowheads="1"/>
          </p:cNvSpPr>
          <p:nvPr/>
        </p:nvSpPr>
        <p:spPr bwMode="auto">
          <a:xfrm>
            <a:off x="6362725" y="1157288"/>
            <a:ext cx="1317625" cy="379412"/>
          </a:xfrm>
          <a:prstGeom prst="ellipse">
            <a:avLst/>
          </a:prstGeom>
          <a:solidFill>
            <a:srgbClr val="CCFFFF"/>
          </a:solidFill>
          <a:ln w="9525">
            <a:noFill/>
            <a:round/>
            <a:headEnd/>
            <a:tailEnd/>
          </a:ln>
        </p:spPr>
        <p:txBody>
          <a:bodyPr/>
          <a:lstStyle/>
          <a:p>
            <a:endParaRPr lang="zh-CN" altLang="en-US"/>
          </a:p>
        </p:txBody>
      </p:sp>
      <p:sp>
        <p:nvSpPr>
          <p:cNvPr id="222" name="Oval 30"/>
          <p:cNvSpPr>
            <a:spLocks noChangeArrowheads="1"/>
          </p:cNvSpPr>
          <p:nvPr/>
        </p:nvSpPr>
        <p:spPr bwMode="auto">
          <a:xfrm>
            <a:off x="6421463" y="1174750"/>
            <a:ext cx="1196975" cy="342900"/>
          </a:xfrm>
          <a:prstGeom prst="ellipse">
            <a:avLst/>
          </a:prstGeom>
          <a:solidFill>
            <a:srgbClr val="CCFFFF"/>
          </a:solidFill>
          <a:ln w="9525">
            <a:noFill/>
            <a:round/>
            <a:headEnd/>
            <a:tailEnd/>
          </a:ln>
        </p:spPr>
        <p:txBody>
          <a:bodyPr/>
          <a:lstStyle/>
          <a:p>
            <a:endParaRPr lang="zh-CN" altLang="en-US"/>
          </a:p>
        </p:txBody>
      </p:sp>
      <p:sp>
        <p:nvSpPr>
          <p:cNvPr id="223" name="Oval 31"/>
          <p:cNvSpPr>
            <a:spLocks noChangeArrowheads="1"/>
          </p:cNvSpPr>
          <p:nvPr/>
        </p:nvSpPr>
        <p:spPr bwMode="auto">
          <a:xfrm>
            <a:off x="6481788" y="1192213"/>
            <a:ext cx="1077912" cy="307975"/>
          </a:xfrm>
          <a:prstGeom prst="ellipse">
            <a:avLst/>
          </a:prstGeom>
          <a:solidFill>
            <a:srgbClr val="CCFFFF"/>
          </a:solidFill>
          <a:ln w="9525">
            <a:noFill/>
            <a:round/>
            <a:headEnd/>
            <a:tailEnd/>
          </a:ln>
        </p:spPr>
        <p:txBody>
          <a:bodyPr/>
          <a:lstStyle/>
          <a:p>
            <a:endParaRPr lang="zh-CN" altLang="en-US"/>
          </a:p>
        </p:txBody>
      </p:sp>
      <p:sp>
        <p:nvSpPr>
          <p:cNvPr id="224" name="Oval 32"/>
          <p:cNvSpPr>
            <a:spLocks noChangeArrowheads="1"/>
          </p:cNvSpPr>
          <p:nvPr/>
        </p:nvSpPr>
        <p:spPr bwMode="auto">
          <a:xfrm>
            <a:off x="6542113" y="1208088"/>
            <a:ext cx="960437" cy="276225"/>
          </a:xfrm>
          <a:prstGeom prst="ellipse">
            <a:avLst/>
          </a:prstGeom>
          <a:solidFill>
            <a:srgbClr val="CCFFFF"/>
          </a:solidFill>
          <a:ln w="9525">
            <a:noFill/>
            <a:round/>
            <a:headEnd/>
            <a:tailEnd/>
          </a:ln>
        </p:spPr>
        <p:txBody>
          <a:bodyPr/>
          <a:lstStyle/>
          <a:p>
            <a:endParaRPr lang="zh-CN" altLang="en-US"/>
          </a:p>
        </p:txBody>
      </p:sp>
      <p:sp>
        <p:nvSpPr>
          <p:cNvPr id="225" name="Oval 33"/>
          <p:cNvSpPr>
            <a:spLocks noChangeArrowheads="1"/>
          </p:cNvSpPr>
          <p:nvPr/>
        </p:nvSpPr>
        <p:spPr bwMode="auto">
          <a:xfrm>
            <a:off x="6602438" y="1225550"/>
            <a:ext cx="841375" cy="242888"/>
          </a:xfrm>
          <a:prstGeom prst="ellipse">
            <a:avLst/>
          </a:prstGeom>
          <a:solidFill>
            <a:srgbClr val="CCFFFF"/>
          </a:solidFill>
          <a:ln w="9525">
            <a:noFill/>
            <a:round/>
            <a:headEnd/>
            <a:tailEnd/>
          </a:ln>
        </p:spPr>
        <p:txBody>
          <a:bodyPr/>
          <a:lstStyle/>
          <a:p>
            <a:endParaRPr lang="zh-CN" altLang="en-US"/>
          </a:p>
        </p:txBody>
      </p:sp>
      <p:sp>
        <p:nvSpPr>
          <p:cNvPr id="226" name="Oval 34"/>
          <p:cNvSpPr>
            <a:spLocks noChangeArrowheads="1"/>
          </p:cNvSpPr>
          <p:nvPr/>
        </p:nvSpPr>
        <p:spPr bwMode="auto">
          <a:xfrm>
            <a:off x="6662763" y="1243013"/>
            <a:ext cx="722312" cy="209550"/>
          </a:xfrm>
          <a:prstGeom prst="ellipse">
            <a:avLst/>
          </a:prstGeom>
          <a:solidFill>
            <a:srgbClr val="CCFFFF"/>
          </a:solidFill>
          <a:ln w="9525">
            <a:noFill/>
            <a:round/>
            <a:headEnd/>
            <a:tailEnd/>
          </a:ln>
        </p:spPr>
        <p:txBody>
          <a:bodyPr/>
          <a:lstStyle/>
          <a:p>
            <a:endParaRPr lang="zh-CN" altLang="en-US"/>
          </a:p>
        </p:txBody>
      </p:sp>
      <p:sp>
        <p:nvSpPr>
          <p:cNvPr id="227" name="Oval 35"/>
          <p:cNvSpPr>
            <a:spLocks noChangeArrowheads="1"/>
          </p:cNvSpPr>
          <p:nvPr/>
        </p:nvSpPr>
        <p:spPr bwMode="auto">
          <a:xfrm>
            <a:off x="6721500" y="1262063"/>
            <a:ext cx="600075" cy="171450"/>
          </a:xfrm>
          <a:prstGeom prst="ellipse">
            <a:avLst/>
          </a:prstGeom>
          <a:solidFill>
            <a:srgbClr val="CCFFFF"/>
          </a:solidFill>
          <a:ln w="9525">
            <a:noFill/>
            <a:round/>
            <a:headEnd/>
            <a:tailEnd/>
          </a:ln>
        </p:spPr>
        <p:txBody>
          <a:bodyPr/>
          <a:lstStyle/>
          <a:p>
            <a:endParaRPr lang="zh-CN" altLang="en-US"/>
          </a:p>
        </p:txBody>
      </p:sp>
      <p:sp>
        <p:nvSpPr>
          <p:cNvPr id="228" name="Oval 36"/>
          <p:cNvSpPr>
            <a:spLocks noChangeArrowheads="1"/>
          </p:cNvSpPr>
          <p:nvPr/>
        </p:nvSpPr>
        <p:spPr bwMode="auto">
          <a:xfrm>
            <a:off x="6780238" y="1277938"/>
            <a:ext cx="481012" cy="138112"/>
          </a:xfrm>
          <a:prstGeom prst="ellipse">
            <a:avLst/>
          </a:prstGeom>
          <a:solidFill>
            <a:srgbClr val="CCFFFF"/>
          </a:solidFill>
          <a:ln w="9525">
            <a:noFill/>
            <a:round/>
            <a:headEnd/>
            <a:tailEnd/>
          </a:ln>
        </p:spPr>
        <p:txBody>
          <a:bodyPr/>
          <a:lstStyle/>
          <a:p>
            <a:endParaRPr lang="zh-CN" altLang="en-US"/>
          </a:p>
        </p:txBody>
      </p:sp>
      <p:sp>
        <p:nvSpPr>
          <p:cNvPr id="229" name="Oval 37"/>
          <p:cNvSpPr>
            <a:spLocks noChangeArrowheads="1"/>
          </p:cNvSpPr>
          <p:nvPr/>
        </p:nvSpPr>
        <p:spPr bwMode="auto">
          <a:xfrm>
            <a:off x="6842150" y="1293813"/>
            <a:ext cx="360363" cy="104775"/>
          </a:xfrm>
          <a:prstGeom prst="ellipse">
            <a:avLst/>
          </a:prstGeom>
          <a:solidFill>
            <a:srgbClr val="CCFFFF"/>
          </a:solidFill>
          <a:ln w="9525">
            <a:noFill/>
            <a:round/>
            <a:headEnd/>
            <a:tailEnd/>
          </a:ln>
        </p:spPr>
        <p:txBody>
          <a:bodyPr/>
          <a:lstStyle/>
          <a:p>
            <a:endParaRPr lang="zh-CN" altLang="en-US"/>
          </a:p>
        </p:txBody>
      </p:sp>
      <p:sp>
        <p:nvSpPr>
          <p:cNvPr id="230" name="Oval 38"/>
          <p:cNvSpPr>
            <a:spLocks noChangeArrowheads="1"/>
          </p:cNvSpPr>
          <p:nvPr/>
        </p:nvSpPr>
        <p:spPr bwMode="auto">
          <a:xfrm>
            <a:off x="6900888" y="1309688"/>
            <a:ext cx="242887" cy="73025"/>
          </a:xfrm>
          <a:prstGeom prst="ellipse">
            <a:avLst/>
          </a:prstGeom>
          <a:solidFill>
            <a:srgbClr val="CCFFFF"/>
          </a:solidFill>
          <a:ln w="9525">
            <a:noFill/>
            <a:round/>
            <a:headEnd/>
            <a:tailEnd/>
          </a:ln>
        </p:spPr>
        <p:txBody>
          <a:bodyPr/>
          <a:lstStyle/>
          <a:p>
            <a:endParaRPr lang="zh-CN" altLang="en-US"/>
          </a:p>
        </p:txBody>
      </p:sp>
      <p:sp>
        <p:nvSpPr>
          <p:cNvPr id="231" name="Oval 39"/>
          <p:cNvSpPr>
            <a:spLocks noChangeArrowheads="1"/>
          </p:cNvSpPr>
          <p:nvPr/>
        </p:nvSpPr>
        <p:spPr bwMode="auto">
          <a:xfrm>
            <a:off x="6959625" y="1328738"/>
            <a:ext cx="123825" cy="34925"/>
          </a:xfrm>
          <a:prstGeom prst="ellipse">
            <a:avLst/>
          </a:prstGeom>
          <a:solidFill>
            <a:srgbClr val="CCFFFF"/>
          </a:solidFill>
          <a:ln w="9525">
            <a:noFill/>
            <a:round/>
            <a:headEnd/>
            <a:tailEnd/>
          </a:ln>
        </p:spPr>
        <p:txBody>
          <a:bodyPr/>
          <a:lstStyle/>
          <a:p>
            <a:endParaRPr lang="zh-CN" altLang="en-US"/>
          </a:p>
        </p:txBody>
      </p:sp>
      <p:sp>
        <p:nvSpPr>
          <p:cNvPr id="232" name="Rectangle 40"/>
          <p:cNvSpPr>
            <a:spLocks noChangeArrowheads="1"/>
          </p:cNvSpPr>
          <p:nvPr/>
        </p:nvSpPr>
        <p:spPr bwMode="auto">
          <a:xfrm>
            <a:off x="6445275" y="1162050"/>
            <a:ext cx="1282700" cy="307975"/>
          </a:xfrm>
          <a:prstGeom prst="rect">
            <a:avLst/>
          </a:prstGeom>
          <a:noFill/>
          <a:ln w="9525">
            <a:noFill/>
            <a:miter lim="800000"/>
            <a:headEnd/>
            <a:tailEnd/>
          </a:ln>
        </p:spPr>
        <p:txBody>
          <a:bodyPr wrap="none" lIns="0" tIns="0" rIns="0" bIns="0">
            <a:spAutoFit/>
          </a:bodyPr>
          <a:lstStyle/>
          <a:p>
            <a:r>
              <a:rPr lang="zh-CN" altLang="en-US" sz="2000">
                <a:latin typeface="黑体" pitchFamily="49" charset="-122"/>
                <a:ea typeface="黑体" pitchFamily="49" charset="-122"/>
              </a:rPr>
              <a:t>技术专家</a:t>
            </a:r>
            <a:r>
              <a:rPr lang="en-US" altLang="zh-CN" sz="2000">
                <a:latin typeface="黑体" pitchFamily="49" charset="-122"/>
                <a:ea typeface="黑体" pitchFamily="49" charset="-122"/>
              </a:rPr>
              <a:t>T7</a:t>
            </a:r>
            <a:endParaRPr lang="zh-CN" altLang="en-US" sz="2000">
              <a:latin typeface="Comic Sans MS" pitchFamily="66" charset="0"/>
            </a:endParaRPr>
          </a:p>
        </p:txBody>
      </p:sp>
      <p:sp>
        <p:nvSpPr>
          <p:cNvPr id="233" name="Rectangle 41"/>
          <p:cNvSpPr>
            <a:spLocks noChangeArrowheads="1"/>
          </p:cNvSpPr>
          <p:nvPr/>
        </p:nvSpPr>
        <p:spPr bwMode="auto">
          <a:xfrm>
            <a:off x="3484588" y="1739900"/>
            <a:ext cx="34925" cy="334963"/>
          </a:xfrm>
          <a:prstGeom prst="rect">
            <a:avLst/>
          </a:prstGeom>
          <a:solidFill>
            <a:srgbClr val="000000"/>
          </a:solidFill>
          <a:ln w="9525">
            <a:noFill/>
            <a:miter lim="800000"/>
            <a:headEnd/>
            <a:tailEnd/>
          </a:ln>
        </p:spPr>
        <p:txBody>
          <a:bodyPr/>
          <a:lstStyle/>
          <a:p>
            <a:endParaRPr lang="zh-CN" altLang="en-US"/>
          </a:p>
        </p:txBody>
      </p:sp>
      <p:sp>
        <p:nvSpPr>
          <p:cNvPr id="234" name="未知"/>
          <p:cNvSpPr>
            <a:spLocks noChangeArrowheads="1"/>
          </p:cNvSpPr>
          <p:nvPr/>
        </p:nvSpPr>
        <p:spPr bwMode="auto">
          <a:xfrm>
            <a:off x="3411563" y="1608138"/>
            <a:ext cx="184150" cy="136525"/>
          </a:xfrm>
          <a:custGeom>
            <a:avLst/>
            <a:gdLst>
              <a:gd name="T0" fmla="*/ 2147483647 w 349"/>
              <a:gd name="T1" fmla="*/ 2147483647 h 254"/>
              <a:gd name="T2" fmla="*/ 2147483647 w 349"/>
              <a:gd name="T3" fmla="*/ 0 h 254"/>
              <a:gd name="T4" fmla="*/ 0 w 349"/>
              <a:gd name="T5" fmla="*/ 2147483647 h 254"/>
              <a:gd name="T6" fmla="*/ 2147483647 w 349"/>
              <a:gd name="T7" fmla="*/ 2147483647 h 254"/>
              <a:gd name="T8" fmla="*/ 0 60000 65536"/>
              <a:gd name="T9" fmla="*/ 0 60000 65536"/>
              <a:gd name="T10" fmla="*/ 0 60000 65536"/>
              <a:gd name="T11" fmla="*/ 0 60000 65536"/>
              <a:gd name="T12" fmla="*/ 0 w 349"/>
              <a:gd name="T13" fmla="*/ 0 h 254"/>
              <a:gd name="T14" fmla="*/ 349 w 349"/>
              <a:gd name="T15" fmla="*/ 254 h 254"/>
            </a:gdLst>
            <a:ahLst/>
            <a:cxnLst>
              <a:cxn ang="T8">
                <a:pos x="T0" y="T1"/>
              </a:cxn>
              <a:cxn ang="T9">
                <a:pos x="T2" y="T3"/>
              </a:cxn>
              <a:cxn ang="T10">
                <a:pos x="T4" y="T5"/>
              </a:cxn>
              <a:cxn ang="T11">
                <a:pos x="T6" y="T7"/>
              </a:cxn>
            </a:cxnLst>
            <a:rect l="T12" t="T13" r="T14" b="T15"/>
            <a:pathLst>
              <a:path w="349" h="254">
                <a:moveTo>
                  <a:pt x="349" y="254"/>
                </a:moveTo>
                <a:lnTo>
                  <a:pt x="172" y="0"/>
                </a:lnTo>
                <a:lnTo>
                  <a:pt x="0" y="254"/>
                </a:lnTo>
                <a:lnTo>
                  <a:pt x="349" y="254"/>
                </a:lnTo>
                <a:close/>
              </a:path>
            </a:pathLst>
          </a:custGeom>
          <a:solidFill>
            <a:srgbClr val="000000"/>
          </a:solidFill>
          <a:ln w="9525">
            <a:noFill/>
            <a:miter lim="800000"/>
            <a:headEnd/>
            <a:tailEnd/>
          </a:ln>
        </p:spPr>
        <p:txBody>
          <a:bodyPr/>
          <a:lstStyle/>
          <a:p>
            <a:endParaRPr lang="zh-CN" altLang="en-US"/>
          </a:p>
        </p:txBody>
      </p:sp>
      <p:sp>
        <p:nvSpPr>
          <p:cNvPr id="235" name="Rectangle 43"/>
          <p:cNvSpPr>
            <a:spLocks noChangeArrowheads="1"/>
          </p:cNvSpPr>
          <p:nvPr/>
        </p:nvSpPr>
        <p:spPr bwMode="auto">
          <a:xfrm>
            <a:off x="7042175" y="1739900"/>
            <a:ext cx="34925" cy="334963"/>
          </a:xfrm>
          <a:prstGeom prst="rect">
            <a:avLst/>
          </a:prstGeom>
          <a:solidFill>
            <a:srgbClr val="000000"/>
          </a:solidFill>
          <a:ln w="9525">
            <a:noFill/>
            <a:miter lim="800000"/>
            <a:headEnd/>
            <a:tailEnd/>
          </a:ln>
        </p:spPr>
        <p:txBody>
          <a:bodyPr/>
          <a:lstStyle/>
          <a:p>
            <a:endParaRPr lang="zh-CN" altLang="en-US"/>
          </a:p>
        </p:txBody>
      </p:sp>
      <p:sp>
        <p:nvSpPr>
          <p:cNvPr id="236" name="未知"/>
          <p:cNvSpPr>
            <a:spLocks noChangeArrowheads="1"/>
          </p:cNvSpPr>
          <p:nvPr/>
        </p:nvSpPr>
        <p:spPr bwMode="auto">
          <a:xfrm>
            <a:off x="6969150" y="1608138"/>
            <a:ext cx="184150" cy="136525"/>
          </a:xfrm>
          <a:custGeom>
            <a:avLst/>
            <a:gdLst>
              <a:gd name="T0" fmla="*/ 2147483647 w 348"/>
              <a:gd name="T1" fmla="*/ 2147483647 h 254"/>
              <a:gd name="T2" fmla="*/ 2147483647 w 348"/>
              <a:gd name="T3" fmla="*/ 0 h 254"/>
              <a:gd name="T4" fmla="*/ 0 w 348"/>
              <a:gd name="T5" fmla="*/ 2147483647 h 254"/>
              <a:gd name="T6" fmla="*/ 2147483647 w 348"/>
              <a:gd name="T7" fmla="*/ 2147483647 h 254"/>
              <a:gd name="T8" fmla="*/ 0 60000 65536"/>
              <a:gd name="T9" fmla="*/ 0 60000 65536"/>
              <a:gd name="T10" fmla="*/ 0 60000 65536"/>
              <a:gd name="T11" fmla="*/ 0 60000 65536"/>
              <a:gd name="T12" fmla="*/ 0 w 348"/>
              <a:gd name="T13" fmla="*/ 0 h 254"/>
              <a:gd name="T14" fmla="*/ 348 w 348"/>
              <a:gd name="T15" fmla="*/ 254 h 254"/>
            </a:gdLst>
            <a:ahLst/>
            <a:cxnLst>
              <a:cxn ang="T8">
                <a:pos x="T0" y="T1"/>
              </a:cxn>
              <a:cxn ang="T9">
                <a:pos x="T2" y="T3"/>
              </a:cxn>
              <a:cxn ang="T10">
                <a:pos x="T4" y="T5"/>
              </a:cxn>
              <a:cxn ang="T11">
                <a:pos x="T6" y="T7"/>
              </a:cxn>
            </a:cxnLst>
            <a:rect l="T12" t="T13" r="T14" b="T15"/>
            <a:pathLst>
              <a:path w="348" h="254">
                <a:moveTo>
                  <a:pt x="348" y="254"/>
                </a:moveTo>
                <a:lnTo>
                  <a:pt x="171" y="0"/>
                </a:lnTo>
                <a:lnTo>
                  <a:pt x="0" y="254"/>
                </a:lnTo>
                <a:lnTo>
                  <a:pt x="348" y="254"/>
                </a:lnTo>
                <a:close/>
              </a:path>
            </a:pathLst>
          </a:custGeom>
          <a:solidFill>
            <a:srgbClr val="000000"/>
          </a:solidFill>
          <a:ln w="9525">
            <a:noFill/>
            <a:miter lim="800000"/>
            <a:headEnd/>
            <a:tailEnd/>
          </a:ln>
        </p:spPr>
        <p:txBody>
          <a:bodyPr/>
          <a:lstStyle/>
          <a:p>
            <a:endParaRPr lang="zh-CN" altLang="en-US"/>
          </a:p>
        </p:txBody>
      </p:sp>
      <p:sp>
        <p:nvSpPr>
          <p:cNvPr id="237" name="Oval 45"/>
          <p:cNvSpPr>
            <a:spLocks noChangeArrowheads="1"/>
          </p:cNvSpPr>
          <p:nvPr/>
        </p:nvSpPr>
        <p:spPr bwMode="auto">
          <a:xfrm>
            <a:off x="2565425" y="2087563"/>
            <a:ext cx="1912938" cy="549275"/>
          </a:xfrm>
          <a:prstGeom prst="ellipse">
            <a:avLst/>
          </a:prstGeom>
          <a:solidFill>
            <a:srgbClr val="FFFFFF"/>
          </a:solidFill>
          <a:ln w="9525">
            <a:noFill/>
            <a:round/>
            <a:headEnd/>
            <a:tailEnd/>
          </a:ln>
        </p:spPr>
        <p:txBody>
          <a:bodyPr/>
          <a:lstStyle/>
          <a:p>
            <a:endParaRPr lang="zh-CN" altLang="en-US"/>
          </a:p>
        </p:txBody>
      </p:sp>
      <p:sp>
        <p:nvSpPr>
          <p:cNvPr id="238" name="Oval 46"/>
          <p:cNvSpPr>
            <a:spLocks noChangeArrowheads="1"/>
          </p:cNvSpPr>
          <p:nvPr/>
        </p:nvSpPr>
        <p:spPr bwMode="auto">
          <a:xfrm>
            <a:off x="2620988" y="2103438"/>
            <a:ext cx="1797050" cy="517525"/>
          </a:xfrm>
          <a:prstGeom prst="ellipse">
            <a:avLst/>
          </a:prstGeom>
          <a:solidFill>
            <a:srgbClr val="FFCCFF"/>
          </a:solidFill>
          <a:ln w="9525">
            <a:noFill/>
            <a:round/>
            <a:headEnd/>
            <a:tailEnd/>
          </a:ln>
        </p:spPr>
        <p:txBody>
          <a:bodyPr/>
          <a:lstStyle/>
          <a:p>
            <a:endParaRPr lang="zh-CN" altLang="en-US"/>
          </a:p>
        </p:txBody>
      </p:sp>
      <p:sp>
        <p:nvSpPr>
          <p:cNvPr id="239" name="Oval 47"/>
          <p:cNvSpPr>
            <a:spLocks noChangeArrowheads="1"/>
          </p:cNvSpPr>
          <p:nvPr/>
        </p:nvSpPr>
        <p:spPr bwMode="auto">
          <a:xfrm>
            <a:off x="2681313" y="2119313"/>
            <a:ext cx="1677987" cy="482600"/>
          </a:xfrm>
          <a:prstGeom prst="ellipse">
            <a:avLst/>
          </a:prstGeom>
          <a:solidFill>
            <a:srgbClr val="FFCCFF"/>
          </a:solidFill>
          <a:ln w="9525">
            <a:noFill/>
            <a:round/>
            <a:headEnd/>
            <a:tailEnd/>
          </a:ln>
        </p:spPr>
        <p:txBody>
          <a:bodyPr/>
          <a:lstStyle/>
          <a:p>
            <a:endParaRPr lang="zh-CN" altLang="en-US"/>
          </a:p>
        </p:txBody>
      </p:sp>
      <p:sp>
        <p:nvSpPr>
          <p:cNvPr id="240" name="Oval 48"/>
          <p:cNvSpPr>
            <a:spLocks noChangeArrowheads="1"/>
          </p:cNvSpPr>
          <p:nvPr/>
        </p:nvSpPr>
        <p:spPr bwMode="auto">
          <a:xfrm>
            <a:off x="2741638" y="2138363"/>
            <a:ext cx="1557337" cy="446087"/>
          </a:xfrm>
          <a:prstGeom prst="ellipse">
            <a:avLst/>
          </a:prstGeom>
          <a:solidFill>
            <a:srgbClr val="FFCCFF"/>
          </a:solidFill>
          <a:ln w="9525">
            <a:noFill/>
            <a:round/>
            <a:headEnd/>
            <a:tailEnd/>
          </a:ln>
        </p:spPr>
        <p:txBody>
          <a:bodyPr/>
          <a:lstStyle/>
          <a:p>
            <a:endParaRPr lang="zh-CN" altLang="en-US"/>
          </a:p>
        </p:txBody>
      </p:sp>
      <p:sp>
        <p:nvSpPr>
          <p:cNvPr id="241" name="Oval 49"/>
          <p:cNvSpPr>
            <a:spLocks noChangeArrowheads="1"/>
          </p:cNvSpPr>
          <p:nvPr/>
        </p:nvSpPr>
        <p:spPr bwMode="auto">
          <a:xfrm>
            <a:off x="2800375" y="2154238"/>
            <a:ext cx="1438275" cy="415925"/>
          </a:xfrm>
          <a:prstGeom prst="ellipse">
            <a:avLst/>
          </a:prstGeom>
          <a:solidFill>
            <a:srgbClr val="FFCCFF"/>
          </a:solidFill>
          <a:ln w="9525">
            <a:noFill/>
            <a:round/>
            <a:headEnd/>
            <a:tailEnd/>
          </a:ln>
        </p:spPr>
        <p:txBody>
          <a:bodyPr/>
          <a:lstStyle/>
          <a:p>
            <a:endParaRPr lang="zh-CN" altLang="en-US"/>
          </a:p>
        </p:txBody>
      </p:sp>
      <p:sp>
        <p:nvSpPr>
          <p:cNvPr id="242" name="Oval 50"/>
          <p:cNvSpPr>
            <a:spLocks noChangeArrowheads="1"/>
          </p:cNvSpPr>
          <p:nvPr/>
        </p:nvSpPr>
        <p:spPr bwMode="auto">
          <a:xfrm>
            <a:off x="2859113" y="2171700"/>
            <a:ext cx="1320800" cy="379413"/>
          </a:xfrm>
          <a:prstGeom prst="ellipse">
            <a:avLst/>
          </a:prstGeom>
          <a:solidFill>
            <a:srgbClr val="CCFFFF"/>
          </a:solidFill>
          <a:ln w="9525">
            <a:noFill/>
            <a:round/>
            <a:headEnd/>
            <a:tailEnd/>
          </a:ln>
        </p:spPr>
        <p:txBody>
          <a:bodyPr/>
          <a:lstStyle/>
          <a:p>
            <a:endParaRPr lang="zh-CN" altLang="en-US"/>
          </a:p>
        </p:txBody>
      </p:sp>
      <p:sp>
        <p:nvSpPr>
          <p:cNvPr id="243" name="Oval 51"/>
          <p:cNvSpPr>
            <a:spLocks noChangeArrowheads="1"/>
          </p:cNvSpPr>
          <p:nvPr/>
        </p:nvSpPr>
        <p:spPr bwMode="auto">
          <a:xfrm>
            <a:off x="2919438" y="2189163"/>
            <a:ext cx="1198562" cy="342900"/>
          </a:xfrm>
          <a:prstGeom prst="ellipse">
            <a:avLst/>
          </a:prstGeom>
          <a:solidFill>
            <a:srgbClr val="CCFFFF"/>
          </a:solidFill>
          <a:ln w="9525">
            <a:noFill/>
            <a:round/>
            <a:headEnd/>
            <a:tailEnd/>
          </a:ln>
        </p:spPr>
        <p:txBody>
          <a:bodyPr/>
          <a:lstStyle/>
          <a:p>
            <a:endParaRPr lang="zh-CN" altLang="en-US"/>
          </a:p>
        </p:txBody>
      </p:sp>
      <p:sp>
        <p:nvSpPr>
          <p:cNvPr id="244" name="Oval 52"/>
          <p:cNvSpPr>
            <a:spLocks noChangeArrowheads="1"/>
          </p:cNvSpPr>
          <p:nvPr/>
        </p:nvSpPr>
        <p:spPr bwMode="auto">
          <a:xfrm>
            <a:off x="2978175" y="2205038"/>
            <a:ext cx="1079500" cy="311150"/>
          </a:xfrm>
          <a:prstGeom prst="ellipse">
            <a:avLst/>
          </a:prstGeom>
          <a:solidFill>
            <a:srgbClr val="CCFFFF"/>
          </a:solidFill>
          <a:ln w="9525">
            <a:noFill/>
            <a:round/>
            <a:headEnd/>
            <a:tailEnd/>
          </a:ln>
        </p:spPr>
        <p:txBody>
          <a:bodyPr/>
          <a:lstStyle/>
          <a:p>
            <a:endParaRPr lang="zh-CN" altLang="en-US"/>
          </a:p>
        </p:txBody>
      </p:sp>
      <p:sp>
        <p:nvSpPr>
          <p:cNvPr id="245" name="Oval 53"/>
          <p:cNvSpPr>
            <a:spLocks noChangeArrowheads="1"/>
          </p:cNvSpPr>
          <p:nvPr/>
        </p:nvSpPr>
        <p:spPr bwMode="auto">
          <a:xfrm>
            <a:off x="3041675" y="2224088"/>
            <a:ext cx="960438" cy="276225"/>
          </a:xfrm>
          <a:prstGeom prst="ellipse">
            <a:avLst/>
          </a:prstGeom>
          <a:solidFill>
            <a:srgbClr val="CCFFFF"/>
          </a:solidFill>
          <a:ln w="9525">
            <a:noFill/>
            <a:round/>
            <a:headEnd/>
            <a:tailEnd/>
          </a:ln>
        </p:spPr>
        <p:txBody>
          <a:bodyPr/>
          <a:lstStyle/>
          <a:p>
            <a:endParaRPr lang="zh-CN" altLang="en-US"/>
          </a:p>
        </p:txBody>
      </p:sp>
      <p:sp>
        <p:nvSpPr>
          <p:cNvPr id="246" name="Oval 54"/>
          <p:cNvSpPr>
            <a:spLocks noChangeArrowheads="1"/>
          </p:cNvSpPr>
          <p:nvPr/>
        </p:nvSpPr>
        <p:spPr bwMode="auto">
          <a:xfrm>
            <a:off x="3100413" y="2239963"/>
            <a:ext cx="841375" cy="242887"/>
          </a:xfrm>
          <a:prstGeom prst="ellipse">
            <a:avLst/>
          </a:prstGeom>
          <a:solidFill>
            <a:srgbClr val="CCFFFF"/>
          </a:solidFill>
          <a:ln w="9525">
            <a:noFill/>
            <a:round/>
            <a:headEnd/>
            <a:tailEnd/>
          </a:ln>
        </p:spPr>
        <p:txBody>
          <a:bodyPr/>
          <a:lstStyle/>
          <a:p>
            <a:endParaRPr lang="zh-CN" altLang="en-US"/>
          </a:p>
        </p:txBody>
      </p:sp>
      <p:sp>
        <p:nvSpPr>
          <p:cNvPr id="247" name="Oval 55"/>
          <p:cNvSpPr>
            <a:spLocks noChangeArrowheads="1"/>
          </p:cNvSpPr>
          <p:nvPr/>
        </p:nvSpPr>
        <p:spPr bwMode="auto">
          <a:xfrm>
            <a:off x="3160738" y="2259013"/>
            <a:ext cx="720725" cy="206375"/>
          </a:xfrm>
          <a:prstGeom prst="ellipse">
            <a:avLst/>
          </a:prstGeom>
          <a:solidFill>
            <a:srgbClr val="CCFFFF"/>
          </a:solidFill>
          <a:ln w="9525">
            <a:noFill/>
            <a:round/>
            <a:headEnd/>
            <a:tailEnd/>
          </a:ln>
        </p:spPr>
        <p:txBody>
          <a:bodyPr/>
          <a:lstStyle/>
          <a:p>
            <a:endParaRPr lang="zh-CN" altLang="en-US"/>
          </a:p>
        </p:txBody>
      </p:sp>
      <p:sp>
        <p:nvSpPr>
          <p:cNvPr id="248" name="Oval 56"/>
          <p:cNvSpPr>
            <a:spLocks noChangeArrowheads="1"/>
          </p:cNvSpPr>
          <p:nvPr/>
        </p:nvSpPr>
        <p:spPr bwMode="auto">
          <a:xfrm>
            <a:off x="3219475" y="2274888"/>
            <a:ext cx="598488" cy="174625"/>
          </a:xfrm>
          <a:prstGeom prst="ellipse">
            <a:avLst/>
          </a:prstGeom>
          <a:solidFill>
            <a:srgbClr val="CCFFFF"/>
          </a:solidFill>
          <a:ln w="9525">
            <a:noFill/>
            <a:round/>
            <a:headEnd/>
            <a:tailEnd/>
          </a:ln>
        </p:spPr>
        <p:txBody>
          <a:bodyPr/>
          <a:lstStyle/>
          <a:p>
            <a:endParaRPr lang="zh-CN" altLang="en-US"/>
          </a:p>
        </p:txBody>
      </p:sp>
      <p:sp>
        <p:nvSpPr>
          <p:cNvPr id="249" name="Oval 57"/>
          <p:cNvSpPr>
            <a:spLocks noChangeArrowheads="1"/>
          </p:cNvSpPr>
          <p:nvPr/>
        </p:nvSpPr>
        <p:spPr bwMode="auto">
          <a:xfrm>
            <a:off x="3279800" y="2292350"/>
            <a:ext cx="481013" cy="139700"/>
          </a:xfrm>
          <a:prstGeom prst="ellipse">
            <a:avLst/>
          </a:prstGeom>
          <a:solidFill>
            <a:srgbClr val="CCFFFF"/>
          </a:solidFill>
          <a:ln w="9525">
            <a:noFill/>
            <a:round/>
            <a:headEnd/>
            <a:tailEnd/>
          </a:ln>
        </p:spPr>
        <p:txBody>
          <a:bodyPr/>
          <a:lstStyle/>
          <a:p>
            <a:endParaRPr lang="zh-CN" altLang="en-US"/>
          </a:p>
        </p:txBody>
      </p:sp>
      <p:sp>
        <p:nvSpPr>
          <p:cNvPr id="250" name="Oval 58"/>
          <p:cNvSpPr>
            <a:spLocks noChangeArrowheads="1"/>
          </p:cNvSpPr>
          <p:nvPr/>
        </p:nvSpPr>
        <p:spPr bwMode="auto">
          <a:xfrm>
            <a:off x="3338538" y="2309813"/>
            <a:ext cx="361950" cy="103187"/>
          </a:xfrm>
          <a:prstGeom prst="ellipse">
            <a:avLst/>
          </a:prstGeom>
          <a:solidFill>
            <a:srgbClr val="CCFFFF"/>
          </a:solidFill>
          <a:ln w="9525">
            <a:noFill/>
            <a:round/>
            <a:headEnd/>
            <a:tailEnd/>
          </a:ln>
        </p:spPr>
        <p:txBody>
          <a:bodyPr/>
          <a:lstStyle/>
          <a:p>
            <a:endParaRPr lang="zh-CN" altLang="en-US"/>
          </a:p>
        </p:txBody>
      </p:sp>
      <p:sp>
        <p:nvSpPr>
          <p:cNvPr id="251" name="Oval 59"/>
          <p:cNvSpPr>
            <a:spLocks noChangeArrowheads="1"/>
          </p:cNvSpPr>
          <p:nvPr/>
        </p:nvSpPr>
        <p:spPr bwMode="auto">
          <a:xfrm>
            <a:off x="3398863" y="2325688"/>
            <a:ext cx="242887" cy="73025"/>
          </a:xfrm>
          <a:prstGeom prst="ellipse">
            <a:avLst/>
          </a:prstGeom>
          <a:solidFill>
            <a:srgbClr val="CCFFFF"/>
          </a:solidFill>
          <a:ln w="9525">
            <a:noFill/>
            <a:round/>
            <a:headEnd/>
            <a:tailEnd/>
          </a:ln>
        </p:spPr>
        <p:txBody>
          <a:bodyPr/>
          <a:lstStyle/>
          <a:p>
            <a:endParaRPr lang="zh-CN" altLang="en-US"/>
          </a:p>
        </p:txBody>
      </p:sp>
      <p:sp>
        <p:nvSpPr>
          <p:cNvPr id="252" name="Oval 60"/>
          <p:cNvSpPr>
            <a:spLocks noChangeArrowheads="1"/>
          </p:cNvSpPr>
          <p:nvPr/>
        </p:nvSpPr>
        <p:spPr bwMode="auto">
          <a:xfrm>
            <a:off x="3459188" y="2343150"/>
            <a:ext cx="122237" cy="36513"/>
          </a:xfrm>
          <a:prstGeom prst="ellipse">
            <a:avLst/>
          </a:prstGeom>
          <a:solidFill>
            <a:srgbClr val="CCFFFF"/>
          </a:solidFill>
          <a:ln w="9525">
            <a:noFill/>
            <a:round/>
            <a:headEnd/>
            <a:tailEnd/>
          </a:ln>
        </p:spPr>
        <p:txBody>
          <a:bodyPr/>
          <a:lstStyle/>
          <a:p>
            <a:endParaRPr lang="zh-CN" altLang="en-US"/>
          </a:p>
        </p:txBody>
      </p:sp>
      <p:sp>
        <p:nvSpPr>
          <p:cNvPr id="253" name="Rectangle 61"/>
          <p:cNvSpPr>
            <a:spLocks noChangeArrowheads="1"/>
          </p:cNvSpPr>
          <p:nvPr/>
        </p:nvSpPr>
        <p:spPr bwMode="auto">
          <a:xfrm>
            <a:off x="2317775" y="2152650"/>
            <a:ext cx="2560638" cy="276225"/>
          </a:xfrm>
          <a:prstGeom prst="rect">
            <a:avLst/>
          </a:prstGeom>
          <a:noFill/>
          <a:ln w="9525">
            <a:noFill/>
            <a:miter lim="800000"/>
            <a:headEnd/>
            <a:tailEnd/>
          </a:ln>
        </p:spPr>
        <p:txBody>
          <a:bodyPr lIns="0" tIns="0" rIns="0" bIns="0">
            <a:spAutoFit/>
          </a:bodyPr>
          <a:lstStyle/>
          <a:p>
            <a:pPr algn="ctr"/>
            <a:r>
              <a:rPr lang="zh-CN" altLang="en-US">
                <a:latin typeface="黑体" pitchFamily="49" charset="-122"/>
                <a:ea typeface="黑体" pitchFamily="49" charset="-122"/>
              </a:rPr>
              <a:t>部门主管</a:t>
            </a:r>
            <a:r>
              <a:rPr lang="en-US" altLang="zh-CN">
                <a:latin typeface="黑体" pitchFamily="49" charset="-122"/>
                <a:ea typeface="黑体" pitchFamily="49" charset="-122"/>
              </a:rPr>
              <a:t>M7</a:t>
            </a:r>
            <a:endParaRPr lang="zh-CN" altLang="en-US">
              <a:latin typeface="黑体" pitchFamily="49" charset="-122"/>
              <a:ea typeface="黑体" pitchFamily="49" charset="-122"/>
            </a:endParaRPr>
          </a:p>
        </p:txBody>
      </p:sp>
      <p:sp>
        <p:nvSpPr>
          <p:cNvPr id="254" name="Oval 62"/>
          <p:cNvSpPr>
            <a:spLocks noChangeArrowheads="1"/>
          </p:cNvSpPr>
          <p:nvPr/>
        </p:nvSpPr>
        <p:spPr bwMode="auto">
          <a:xfrm>
            <a:off x="6067450" y="2087563"/>
            <a:ext cx="1914525" cy="549275"/>
          </a:xfrm>
          <a:prstGeom prst="ellipse">
            <a:avLst/>
          </a:prstGeom>
          <a:solidFill>
            <a:srgbClr val="FFFFFF"/>
          </a:solidFill>
          <a:ln w="9525">
            <a:noFill/>
            <a:round/>
            <a:headEnd/>
            <a:tailEnd/>
          </a:ln>
        </p:spPr>
        <p:txBody>
          <a:bodyPr/>
          <a:lstStyle/>
          <a:p>
            <a:endParaRPr lang="zh-CN" altLang="en-US"/>
          </a:p>
        </p:txBody>
      </p:sp>
      <p:sp>
        <p:nvSpPr>
          <p:cNvPr id="255" name="Oval 63"/>
          <p:cNvSpPr>
            <a:spLocks noChangeArrowheads="1"/>
          </p:cNvSpPr>
          <p:nvPr/>
        </p:nvSpPr>
        <p:spPr bwMode="auto">
          <a:xfrm>
            <a:off x="6124600" y="2103438"/>
            <a:ext cx="1793875" cy="517525"/>
          </a:xfrm>
          <a:prstGeom prst="ellipse">
            <a:avLst/>
          </a:prstGeom>
          <a:solidFill>
            <a:srgbClr val="FFCCFF"/>
          </a:solidFill>
          <a:ln w="9525">
            <a:noFill/>
            <a:round/>
            <a:headEnd/>
            <a:tailEnd/>
          </a:ln>
        </p:spPr>
        <p:txBody>
          <a:bodyPr/>
          <a:lstStyle/>
          <a:p>
            <a:endParaRPr lang="zh-CN" altLang="en-US"/>
          </a:p>
        </p:txBody>
      </p:sp>
      <p:sp>
        <p:nvSpPr>
          <p:cNvPr id="256" name="Oval 64"/>
          <p:cNvSpPr>
            <a:spLocks noChangeArrowheads="1"/>
          </p:cNvSpPr>
          <p:nvPr/>
        </p:nvSpPr>
        <p:spPr bwMode="auto">
          <a:xfrm>
            <a:off x="6184925" y="2119313"/>
            <a:ext cx="1674813" cy="482600"/>
          </a:xfrm>
          <a:prstGeom prst="ellipse">
            <a:avLst/>
          </a:prstGeom>
          <a:solidFill>
            <a:srgbClr val="FFCCFF"/>
          </a:solidFill>
          <a:ln w="9525">
            <a:noFill/>
            <a:round/>
            <a:headEnd/>
            <a:tailEnd/>
          </a:ln>
        </p:spPr>
        <p:txBody>
          <a:bodyPr/>
          <a:lstStyle/>
          <a:p>
            <a:endParaRPr lang="zh-CN" altLang="en-US"/>
          </a:p>
        </p:txBody>
      </p:sp>
      <p:sp>
        <p:nvSpPr>
          <p:cNvPr id="257" name="Oval 65"/>
          <p:cNvSpPr>
            <a:spLocks noChangeArrowheads="1"/>
          </p:cNvSpPr>
          <p:nvPr/>
        </p:nvSpPr>
        <p:spPr bwMode="auto">
          <a:xfrm>
            <a:off x="6243663" y="2138363"/>
            <a:ext cx="1555750" cy="446087"/>
          </a:xfrm>
          <a:prstGeom prst="ellipse">
            <a:avLst/>
          </a:prstGeom>
          <a:solidFill>
            <a:srgbClr val="FFCCFF"/>
          </a:solidFill>
          <a:ln w="9525">
            <a:noFill/>
            <a:round/>
            <a:headEnd/>
            <a:tailEnd/>
          </a:ln>
        </p:spPr>
        <p:txBody>
          <a:bodyPr/>
          <a:lstStyle/>
          <a:p>
            <a:endParaRPr lang="zh-CN" altLang="en-US"/>
          </a:p>
        </p:txBody>
      </p:sp>
      <p:sp>
        <p:nvSpPr>
          <p:cNvPr id="258" name="Oval 66"/>
          <p:cNvSpPr>
            <a:spLocks noChangeArrowheads="1"/>
          </p:cNvSpPr>
          <p:nvPr/>
        </p:nvSpPr>
        <p:spPr bwMode="auto">
          <a:xfrm>
            <a:off x="6302400" y="2154238"/>
            <a:ext cx="1438275" cy="415925"/>
          </a:xfrm>
          <a:prstGeom prst="ellipse">
            <a:avLst/>
          </a:prstGeom>
          <a:solidFill>
            <a:srgbClr val="FFCCFF"/>
          </a:solidFill>
          <a:ln w="9525">
            <a:noFill/>
            <a:round/>
            <a:headEnd/>
            <a:tailEnd/>
          </a:ln>
        </p:spPr>
        <p:txBody>
          <a:bodyPr/>
          <a:lstStyle/>
          <a:p>
            <a:endParaRPr lang="zh-CN" altLang="en-US"/>
          </a:p>
        </p:txBody>
      </p:sp>
      <p:sp>
        <p:nvSpPr>
          <p:cNvPr id="259" name="Oval 67"/>
          <p:cNvSpPr>
            <a:spLocks noChangeArrowheads="1"/>
          </p:cNvSpPr>
          <p:nvPr/>
        </p:nvSpPr>
        <p:spPr bwMode="auto">
          <a:xfrm>
            <a:off x="6362725" y="2171700"/>
            <a:ext cx="1317625" cy="379413"/>
          </a:xfrm>
          <a:prstGeom prst="ellipse">
            <a:avLst/>
          </a:prstGeom>
          <a:solidFill>
            <a:srgbClr val="CCFFFF"/>
          </a:solidFill>
          <a:ln w="9525">
            <a:noFill/>
            <a:round/>
            <a:headEnd/>
            <a:tailEnd/>
          </a:ln>
        </p:spPr>
        <p:txBody>
          <a:bodyPr/>
          <a:lstStyle/>
          <a:p>
            <a:endParaRPr lang="zh-CN" altLang="en-US"/>
          </a:p>
        </p:txBody>
      </p:sp>
      <p:sp>
        <p:nvSpPr>
          <p:cNvPr id="260" name="Oval 68"/>
          <p:cNvSpPr>
            <a:spLocks noChangeArrowheads="1"/>
          </p:cNvSpPr>
          <p:nvPr/>
        </p:nvSpPr>
        <p:spPr bwMode="auto">
          <a:xfrm>
            <a:off x="6421463" y="2189163"/>
            <a:ext cx="1196975" cy="342900"/>
          </a:xfrm>
          <a:prstGeom prst="ellipse">
            <a:avLst/>
          </a:prstGeom>
          <a:solidFill>
            <a:srgbClr val="CCFFFF"/>
          </a:solidFill>
          <a:ln w="9525">
            <a:noFill/>
            <a:round/>
            <a:headEnd/>
            <a:tailEnd/>
          </a:ln>
        </p:spPr>
        <p:txBody>
          <a:bodyPr/>
          <a:lstStyle/>
          <a:p>
            <a:endParaRPr lang="zh-CN" altLang="en-US"/>
          </a:p>
        </p:txBody>
      </p:sp>
      <p:sp>
        <p:nvSpPr>
          <p:cNvPr id="261" name="Oval 69"/>
          <p:cNvSpPr>
            <a:spLocks noChangeArrowheads="1"/>
          </p:cNvSpPr>
          <p:nvPr/>
        </p:nvSpPr>
        <p:spPr bwMode="auto">
          <a:xfrm>
            <a:off x="6481788" y="2205038"/>
            <a:ext cx="1077912" cy="311150"/>
          </a:xfrm>
          <a:prstGeom prst="ellipse">
            <a:avLst/>
          </a:prstGeom>
          <a:solidFill>
            <a:srgbClr val="CCFFFF"/>
          </a:solidFill>
          <a:ln w="9525">
            <a:noFill/>
            <a:round/>
            <a:headEnd/>
            <a:tailEnd/>
          </a:ln>
        </p:spPr>
        <p:txBody>
          <a:bodyPr/>
          <a:lstStyle/>
          <a:p>
            <a:endParaRPr lang="zh-CN" altLang="en-US"/>
          </a:p>
        </p:txBody>
      </p:sp>
      <p:sp>
        <p:nvSpPr>
          <p:cNvPr id="262" name="Oval 70"/>
          <p:cNvSpPr>
            <a:spLocks noChangeArrowheads="1"/>
          </p:cNvSpPr>
          <p:nvPr/>
        </p:nvSpPr>
        <p:spPr bwMode="auto">
          <a:xfrm>
            <a:off x="6542113" y="2224088"/>
            <a:ext cx="960437" cy="276225"/>
          </a:xfrm>
          <a:prstGeom prst="ellipse">
            <a:avLst/>
          </a:prstGeom>
          <a:solidFill>
            <a:srgbClr val="CCFFFF"/>
          </a:solidFill>
          <a:ln w="9525">
            <a:noFill/>
            <a:round/>
            <a:headEnd/>
            <a:tailEnd/>
          </a:ln>
        </p:spPr>
        <p:txBody>
          <a:bodyPr/>
          <a:lstStyle/>
          <a:p>
            <a:endParaRPr lang="zh-CN" altLang="en-US"/>
          </a:p>
        </p:txBody>
      </p:sp>
      <p:sp>
        <p:nvSpPr>
          <p:cNvPr id="263" name="Oval 71"/>
          <p:cNvSpPr>
            <a:spLocks noChangeArrowheads="1"/>
          </p:cNvSpPr>
          <p:nvPr/>
        </p:nvSpPr>
        <p:spPr bwMode="auto">
          <a:xfrm>
            <a:off x="6602438" y="2239963"/>
            <a:ext cx="841375" cy="242887"/>
          </a:xfrm>
          <a:prstGeom prst="ellipse">
            <a:avLst/>
          </a:prstGeom>
          <a:solidFill>
            <a:srgbClr val="CCFFFF"/>
          </a:solidFill>
          <a:ln w="9525">
            <a:noFill/>
            <a:round/>
            <a:headEnd/>
            <a:tailEnd/>
          </a:ln>
        </p:spPr>
        <p:txBody>
          <a:bodyPr/>
          <a:lstStyle/>
          <a:p>
            <a:endParaRPr lang="zh-CN" altLang="en-US"/>
          </a:p>
        </p:txBody>
      </p:sp>
      <p:sp>
        <p:nvSpPr>
          <p:cNvPr id="264" name="Oval 72"/>
          <p:cNvSpPr>
            <a:spLocks noChangeArrowheads="1"/>
          </p:cNvSpPr>
          <p:nvPr/>
        </p:nvSpPr>
        <p:spPr bwMode="auto">
          <a:xfrm>
            <a:off x="6662763" y="2259013"/>
            <a:ext cx="722312" cy="206375"/>
          </a:xfrm>
          <a:prstGeom prst="ellipse">
            <a:avLst/>
          </a:prstGeom>
          <a:solidFill>
            <a:srgbClr val="CCFFFF"/>
          </a:solidFill>
          <a:ln w="9525">
            <a:noFill/>
            <a:round/>
            <a:headEnd/>
            <a:tailEnd/>
          </a:ln>
        </p:spPr>
        <p:txBody>
          <a:bodyPr/>
          <a:lstStyle/>
          <a:p>
            <a:endParaRPr lang="zh-CN" altLang="en-US"/>
          </a:p>
        </p:txBody>
      </p:sp>
      <p:sp>
        <p:nvSpPr>
          <p:cNvPr id="265" name="Oval 73"/>
          <p:cNvSpPr>
            <a:spLocks noChangeArrowheads="1"/>
          </p:cNvSpPr>
          <p:nvPr/>
        </p:nvSpPr>
        <p:spPr bwMode="auto">
          <a:xfrm>
            <a:off x="6721500" y="2274888"/>
            <a:ext cx="600075" cy="174625"/>
          </a:xfrm>
          <a:prstGeom prst="ellipse">
            <a:avLst/>
          </a:prstGeom>
          <a:solidFill>
            <a:srgbClr val="CCFFFF"/>
          </a:solidFill>
          <a:ln w="9525">
            <a:noFill/>
            <a:round/>
            <a:headEnd/>
            <a:tailEnd/>
          </a:ln>
        </p:spPr>
        <p:txBody>
          <a:bodyPr/>
          <a:lstStyle/>
          <a:p>
            <a:endParaRPr lang="zh-CN" altLang="en-US"/>
          </a:p>
        </p:txBody>
      </p:sp>
      <p:sp>
        <p:nvSpPr>
          <p:cNvPr id="266" name="Oval 74"/>
          <p:cNvSpPr>
            <a:spLocks noChangeArrowheads="1"/>
          </p:cNvSpPr>
          <p:nvPr/>
        </p:nvSpPr>
        <p:spPr bwMode="auto">
          <a:xfrm>
            <a:off x="6780238" y="2292350"/>
            <a:ext cx="481012" cy="139700"/>
          </a:xfrm>
          <a:prstGeom prst="ellipse">
            <a:avLst/>
          </a:prstGeom>
          <a:solidFill>
            <a:srgbClr val="CCFFFF"/>
          </a:solidFill>
          <a:ln w="9525">
            <a:noFill/>
            <a:round/>
            <a:headEnd/>
            <a:tailEnd/>
          </a:ln>
        </p:spPr>
        <p:txBody>
          <a:bodyPr/>
          <a:lstStyle/>
          <a:p>
            <a:endParaRPr lang="zh-CN" altLang="en-US"/>
          </a:p>
        </p:txBody>
      </p:sp>
      <p:sp>
        <p:nvSpPr>
          <p:cNvPr id="267" name="Oval 75"/>
          <p:cNvSpPr>
            <a:spLocks noChangeArrowheads="1"/>
          </p:cNvSpPr>
          <p:nvPr/>
        </p:nvSpPr>
        <p:spPr bwMode="auto">
          <a:xfrm>
            <a:off x="6842150" y="2309813"/>
            <a:ext cx="360363" cy="103187"/>
          </a:xfrm>
          <a:prstGeom prst="ellipse">
            <a:avLst/>
          </a:prstGeom>
          <a:solidFill>
            <a:srgbClr val="CCFFFF"/>
          </a:solidFill>
          <a:ln w="9525">
            <a:noFill/>
            <a:round/>
            <a:headEnd/>
            <a:tailEnd/>
          </a:ln>
        </p:spPr>
        <p:txBody>
          <a:bodyPr/>
          <a:lstStyle/>
          <a:p>
            <a:endParaRPr lang="zh-CN" altLang="en-US"/>
          </a:p>
        </p:txBody>
      </p:sp>
      <p:sp>
        <p:nvSpPr>
          <p:cNvPr id="268" name="Oval 76"/>
          <p:cNvSpPr>
            <a:spLocks noChangeArrowheads="1"/>
          </p:cNvSpPr>
          <p:nvPr/>
        </p:nvSpPr>
        <p:spPr bwMode="auto">
          <a:xfrm>
            <a:off x="6900888" y="2325688"/>
            <a:ext cx="242887" cy="73025"/>
          </a:xfrm>
          <a:prstGeom prst="ellipse">
            <a:avLst/>
          </a:prstGeom>
          <a:solidFill>
            <a:srgbClr val="CCFFFF"/>
          </a:solidFill>
          <a:ln w="9525">
            <a:noFill/>
            <a:round/>
            <a:headEnd/>
            <a:tailEnd/>
          </a:ln>
        </p:spPr>
        <p:txBody>
          <a:bodyPr/>
          <a:lstStyle/>
          <a:p>
            <a:endParaRPr lang="zh-CN" altLang="en-US"/>
          </a:p>
        </p:txBody>
      </p:sp>
      <p:sp>
        <p:nvSpPr>
          <p:cNvPr id="269" name="Oval 77"/>
          <p:cNvSpPr>
            <a:spLocks noChangeArrowheads="1"/>
          </p:cNvSpPr>
          <p:nvPr/>
        </p:nvSpPr>
        <p:spPr bwMode="auto">
          <a:xfrm>
            <a:off x="6959625" y="2343150"/>
            <a:ext cx="123825" cy="36513"/>
          </a:xfrm>
          <a:prstGeom prst="ellipse">
            <a:avLst/>
          </a:prstGeom>
          <a:solidFill>
            <a:srgbClr val="CCFFFF"/>
          </a:solidFill>
          <a:ln w="9525">
            <a:noFill/>
            <a:round/>
            <a:headEnd/>
            <a:tailEnd/>
          </a:ln>
        </p:spPr>
        <p:txBody>
          <a:bodyPr/>
          <a:lstStyle/>
          <a:p>
            <a:endParaRPr lang="zh-CN" altLang="en-US"/>
          </a:p>
        </p:txBody>
      </p:sp>
      <p:sp>
        <p:nvSpPr>
          <p:cNvPr id="270" name="Rectangle 78"/>
          <p:cNvSpPr>
            <a:spLocks noChangeArrowheads="1"/>
          </p:cNvSpPr>
          <p:nvPr/>
        </p:nvSpPr>
        <p:spPr bwMode="auto">
          <a:xfrm>
            <a:off x="5975375" y="2173288"/>
            <a:ext cx="2436813" cy="307975"/>
          </a:xfrm>
          <a:prstGeom prst="rect">
            <a:avLst/>
          </a:prstGeom>
          <a:noFill/>
          <a:ln w="9525">
            <a:noFill/>
            <a:miter lim="800000"/>
            <a:headEnd/>
            <a:tailEnd/>
          </a:ln>
        </p:spPr>
        <p:txBody>
          <a:bodyPr wrap="none" lIns="0" tIns="0" rIns="0" bIns="0">
            <a:spAutoFit/>
          </a:bodyPr>
          <a:lstStyle/>
          <a:p>
            <a:r>
              <a:rPr lang="zh-CN" altLang="en-US" sz="2000">
                <a:latin typeface="黑体" pitchFamily="49" charset="-122"/>
                <a:ea typeface="黑体" pitchFamily="49" charset="-122"/>
              </a:rPr>
              <a:t>架构师</a:t>
            </a:r>
            <a:r>
              <a:rPr lang="en-US" altLang="zh-CN" sz="2000">
                <a:latin typeface="黑体" pitchFamily="49" charset="-122"/>
                <a:ea typeface="黑体" pitchFamily="49" charset="-122"/>
              </a:rPr>
              <a:t>/</a:t>
            </a:r>
            <a:r>
              <a:rPr lang="zh-CN" altLang="en-US" sz="2000">
                <a:latin typeface="黑体" pitchFamily="49" charset="-122"/>
                <a:ea typeface="黑体" pitchFamily="49" charset="-122"/>
              </a:rPr>
              <a:t>系统</a:t>
            </a:r>
            <a:r>
              <a:rPr lang="zh-CN" sz="2000">
                <a:latin typeface="黑体" pitchFamily="49" charset="-122"/>
                <a:ea typeface="黑体" pitchFamily="49" charset="-122"/>
              </a:rPr>
              <a:t>设计师</a:t>
            </a:r>
            <a:r>
              <a:rPr lang="en-US" altLang="zh-CN" sz="2000">
                <a:latin typeface="黑体" pitchFamily="49" charset="-122"/>
                <a:ea typeface="黑体" pitchFamily="49" charset="-122"/>
              </a:rPr>
              <a:t>T6</a:t>
            </a:r>
            <a:endParaRPr lang="zh-CN" altLang="zh-CN" sz="2000">
              <a:latin typeface="Comic Sans MS" pitchFamily="66" charset="0"/>
            </a:endParaRPr>
          </a:p>
        </p:txBody>
      </p:sp>
      <p:sp>
        <p:nvSpPr>
          <p:cNvPr id="271" name="Rectangle 79"/>
          <p:cNvSpPr>
            <a:spLocks noChangeArrowheads="1"/>
          </p:cNvSpPr>
          <p:nvPr/>
        </p:nvSpPr>
        <p:spPr bwMode="auto">
          <a:xfrm>
            <a:off x="3484588" y="2755900"/>
            <a:ext cx="34925" cy="334963"/>
          </a:xfrm>
          <a:prstGeom prst="rect">
            <a:avLst/>
          </a:prstGeom>
          <a:solidFill>
            <a:srgbClr val="000000"/>
          </a:solidFill>
          <a:ln w="9525">
            <a:noFill/>
            <a:miter lim="800000"/>
            <a:headEnd/>
            <a:tailEnd/>
          </a:ln>
        </p:spPr>
        <p:txBody>
          <a:bodyPr/>
          <a:lstStyle/>
          <a:p>
            <a:endParaRPr lang="zh-CN" altLang="en-US"/>
          </a:p>
        </p:txBody>
      </p:sp>
      <p:sp>
        <p:nvSpPr>
          <p:cNvPr id="272" name="未知"/>
          <p:cNvSpPr>
            <a:spLocks noChangeArrowheads="1"/>
          </p:cNvSpPr>
          <p:nvPr/>
        </p:nvSpPr>
        <p:spPr bwMode="auto">
          <a:xfrm>
            <a:off x="3411563" y="2622550"/>
            <a:ext cx="184150" cy="134938"/>
          </a:xfrm>
          <a:custGeom>
            <a:avLst/>
            <a:gdLst>
              <a:gd name="T0" fmla="*/ 2147483647 w 349"/>
              <a:gd name="T1" fmla="*/ 2147483647 h 256"/>
              <a:gd name="T2" fmla="*/ 2147483647 w 349"/>
              <a:gd name="T3" fmla="*/ 0 h 256"/>
              <a:gd name="T4" fmla="*/ 0 w 349"/>
              <a:gd name="T5" fmla="*/ 2147483647 h 256"/>
              <a:gd name="T6" fmla="*/ 2147483647 w 349"/>
              <a:gd name="T7" fmla="*/ 2147483647 h 256"/>
              <a:gd name="T8" fmla="*/ 0 60000 65536"/>
              <a:gd name="T9" fmla="*/ 0 60000 65536"/>
              <a:gd name="T10" fmla="*/ 0 60000 65536"/>
              <a:gd name="T11" fmla="*/ 0 60000 65536"/>
              <a:gd name="T12" fmla="*/ 0 w 349"/>
              <a:gd name="T13" fmla="*/ 0 h 256"/>
              <a:gd name="T14" fmla="*/ 349 w 349"/>
              <a:gd name="T15" fmla="*/ 256 h 256"/>
            </a:gdLst>
            <a:ahLst/>
            <a:cxnLst>
              <a:cxn ang="T8">
                <a:pos x="T0" y="T1"/>
              </a:cxn>
              <a:cxn ang="T9">
                <a:pos x="T2" y="T3"/>
              </a:cxn>
              <a:cxn ang="T10">
                <a:pos x="T4" y="T5"/>
              </a:cxn>
              <a:cxn ang="T11">
                <a:pos x="T6" y="T7"/>
              </a:cxn>
            </a:cxnLst>
            <a:rect l="T12" t="T13" r="T14" b="T15"/>
            <a:pathLst>
              <a:path w="349" h="256">
                <a:moveTo>
                  <a:pt x="349" y="256"/>
                </a:moveTo>
                <a:lnTo>
                  <a:pt x="172" y="0"/>
                </a:lnTo>
                <a:lnTo>
                  <a:pt x="0" y="256"/>
                </a:lnTo>
                <a:lnTo>
                  <a:pt x="349" y="256"/>
                </a:lnTo>
                <a:close/>
              </a:path>
            </a:pathLst>
          </a:custGeom>
          <a:solidFill>
            <a:srgbClr val="000000"/>
          </a:solidFill>
          <a:ln w="9525">
            <a:noFill/>
            <a:miter lim="800000"/>
            <a:headEnd/>
            <a:tailEnd/>
          </a:ln>
        </p:spPr>
        <p:txBody>
          <a:bodyPr/>
          <a:lstStyle/>
          <a:p>
            <a:endParaRPr lang="zh-CN" altLang="en-US"/>
          </a:p>
        </p:txBody>
      </p:sp>
      <p:sp>
        <p:nvSpPr>
          <p:cNvPr id="273" name="Rectangle 81"/>
          <p:cNvSpPr>
            <a:spLocks noChangeArrowheads="1"/>
          </p:cNvSpPr>
          <p:nvPr/>
        </p:nvSpPr>
        <p:spPr bwMode="auto">
          <a:xfrm>
            <a:off x="7042175" y="2755900"/>
            <a:ext cx="34925" cy="334963"/>
          </a:xfrm>
          <a:prstGeom prst="rect">
            <a:avLst/>
          </a:prstGeom>
          <a:solidFill>
            <a:srgbClr val="000000"/>
          </a:solidFill>
          <a:ln w="9525">
            <a:noFill/>
            <a:miter lim="800000"/>
            <a:headEnd/>
            <a:tailEnd/>
          </a:ln>
        </p:spPr>
        <p:txBody>
          <a:bodyPr/>
          <a:lstStyle/>
          <a:p>
            <a:endParaRPr lang="zh-CN" altLang="en-US"/>
          </a:p>
        </p:txBody>
      </p:sp>
      <p:sp>
        <p:nvSpPr>
          <p:cNvPr id="274" name="未知"/>
          <p:cNvSpPr>
            <a:spLocks noChangeArrowheads="1"/>
          </p:cNvSpPr>
          <p:nvPr/>
        </p:nvSpPr>
        <p:spPr bwMode="auto">
          <a:xfrm>
            <a:off x="6969150" y="2622550"/>
            <a:ext cx="184150" cy="134938"/>
          </a:xfrm>
          <a:custGeom>
            <a:avLst/>
            <a:gdLst>
              <a:gd name="T0" fmla="*/ 2147483647 w 348"/>
              <a:gd name="T1" fmla="*/ 2147483647 h 256"/>
              <a:gd name="T2" fmla="*/ 2147483647 w 348"/>
              <a:gd name="T3" fmla="*/ 0 h 256"/>
              <a:gd name="T4" fmla="*/ 0 w 348"/>
              <a:gd name="T5" fmla="*/ 2147483647 h 256"/>
              <a:gd name="T6" fmla="*/ 2147483647 w 348"/>
              <a:gd name="T7" fmla="*/ 2147483647 h 256"/>
              <a:gd name="T8" fmla="*/ 0 60000 65536"/>
              <a:gd name="T9" fmla="*/ 0 60000 65536"/>
              <a:gd name="T10" fmla="*/ 0 60000 65536"/>
              <a:gd name="T11" fmla="*/ 0 60000 65536"/>
              <a:gd name="T12" fmla="*/ 0 w 348"/>
              <a:gd name="T13" fmla="*/ 0 h 256"/>
              <a:gd name="T14" fmla="*/ 348 w 348"/>
              <a:gd name="T15" fmla="*/ 256 h 256"/>
            </a:gdLst>
            <a:ahLst/>
            <a:cxnLst>
              <a:cxn ang="T8">
                <a:pos x="T0" y="T1"/>
              </a:cxn>
              <a:cxn ang="T9">
                <a:pos x="T2" y="T3"/>
              </a:cxn>
              <a:cxn ang="T10">
                <a:pos x="T4" y="T5"/>
              </a:cxn>
              <a:cxn ang="T11">
                <a:pos x="T6" y="T7"/>
              </a:cxn>
            </a:cxnLst>
            <a:rect l="T12" t="T13" r="T14" b="T15"/>
            <a:pathLst>
              <a:path w="348" h="256">
                <a:moveTo>
                  <a:pt x="348" y="256"/>
                </a:moveTo>
                <a:lnTo>
                  <a:pt x="171" y="0"/>
                </a:lnTo>
                <a:lnTo>
                  <a:pt x="0" y="256"/>
                </a:lnTo>
                <a:lnTo>
                  <a:pt x="348" y="256"/>
                </a:lnTo>
                <a:close/>
              </a:path>
            </a:pathLst>
          </a:custGeom>
          <a:solidFill>
            <a:srgbClr val="000000"/>
          </a:solidFill>
          <a:ln w="9525">
            <a:noFill/>
            <a:miter lim="800000"/>
            <a:headEnd/>
            <a:tailEnd/>
          </a:ln>
        </p:spPr>
        <p:txBody>
          <a:bodyPr/>
          <a:lstStyle/>
          <a:p>
            <a:endParaRPr lang="zh-CN" altLang="en-US"/>
          </a:p>
        </p:txBody>
      </p:sp>
      <p:sp>
        <p:nvSpPr>
          <p:cNvPr id="275" name="Oval 83"/>
          <p:cNvSpPr>
            <a:spLocks noChangeArrowheads="1"/>
          </p:cNvSpPr>
          <p:nvPr/>
        </p:nvSpPr>
        <p:spPr bwMode="auto">
          <a:xfrm>
            <a:off x="2565425" y="3103563"/>
            <a:ext cx="1912938" cy="547687"/>
          </a:xfrm>
          <a:prstGeom prst="ellipse">
            <a:avLst/>
          </a:prstGeom>
          <a:solidFill>
            <a:srgbClr val="FFFFFF"/>
          </a:solidFill>
          <a:ln w="9525">
            <a:noFill/>
            <a:round/>
            <a:headEnd/>
            <a:tailEnd/>
          </a:ln>
        </p:spPr>
        <p:txBody>
          <a:bodyPr/>
          <a:lstStyle/>
          <a:p>
            <a:endParaRPr lang="zh-CN" altLang="en-US"/>
          </a:p>
        </p:txBody>
      </p:sp>
      <p:sp>
        <p:nvSpPr>
          <p:cNvPr id="276" name="Oval 84"/>
          <p:cNvSpPr>
            <a:spLocks noChangeArrowheads="1"/>
          </p:cNvSpPr>
          <p:nvPr/>
        </p:nvSpPr>
        <p:spPr bwMode="auto">
          <a:xfrm>
            <a:off x="2620988" y="3117850"/>
            <a:ext cx="1797050" cy="515938"/>
          </a:xfrm>
          <a:prstGeom prst="ellipse">
            <a:avLst/>
          </a:prstGeom>
          <a:solidFill>
            <a:srgbClr val="FFCCFF"/>
          </a:solidFill>
          <a:ln w="9525">
            <a:noFill/>
            <a:round/>
            <a:headEnd/>
            <a:tailEnd/>
          </a:ln>
        </p:spPr>
        <p:txBody>
          <a:bodyPr/>
          <a:lstStyle/>
          <a:p>
            <a:endParaRPr lang="zh-CN" altLang="en-US"/>
          </a:p>
        </p:txBody>
      </p:sp>
      <p:sp>
        <p:nvSpPr>
          <p:cNvPr id="277" name="Oval 85"/>
          <p:cNvSpPr>
            <a:spLocks noChangeArrowheads="1"/>
          </p:cNvSpPr>
          <p:nvPr/>
        </p:nvSpPr>
        <p:spPr bwMode="auto">
          <a:xfrm>
            <a:off x="2681313" y="3135313"/>
            <a:ext cx="1677987" cy="482600"/>
          </a:xfrm>
          <a:prstGeom prst="ellipse">
            <a:avLst/>
          </a:prstGeom>
          <a:solidFill>
            <a:srgbClr val="FFCCFF"/>
          </a:solidFill>
          <a:ln w="9525">
            <a:noFill/>
            <a:round/>
            <a:headEnd/>
            <a:tailEnd/>
          </a:ln>
        </p:spPr>
        <p:txBody>
          <a:bodyPr/>
          <a:lstStyle/>
          <a:p>
            <a:endParaRPr lang="zh-CN" altLang="en-US"/>
          </a:p>
        </p:txBody>
      </p:sp>
      <p:sp>
        <p:nvSpPr>
          <p:cNvPr id="278" name="Oval 86"/>
          <p:cNvSpPr>
            <a:spLocks noChangeArrowheads="1"/>
          </p:cNvSpPr>
          <p:nvPr/>
        </p:nvSpPr>
        <p:spPr bwMode="auto">
          <a:xfrm>
            <a:off x="2741638" y="3154363"/>
            <a:ext cx="1557337" cy="444500"/>
          </a:xfrm>
          <a:prstGeom prst="ellipse">
            <a:avLst/>
          </a:prstGeom>
          <a:solidFill>
            <a:srgbClr val="FFCCFF"/>
          </a:solidFill>
          <a:ln w="9525">
            <a:noFill/>
            <a:round/>
            <a:headEnd/>
            <a:tailEnd/>
          </a:ln>
        </p:spPr>
        <p:txBody>
          <a:bodyPr/>
          <a:lstStyle/>
          <a:p>
            <a:endParaRPr lang="zh-CN" altLang="en-US"/>
          </a:p>
        </p:txBody>
      </p:sp>
      <p:sp>
        <p:nvSpPr>
          <p:cNvPr id="279" name="Oval 87"/>
          <p:cNvSpPr>
            <a:spLocks noChangeArrowheads="1"/>
          </p:cNvSpPr>
          <p:nvPr/>
        </p:nvSpPr>
        <p:spPr bwMode="auto">
          <a:xfrm>
            <a:off x="2800375" y="3168650"/>
            <a:ext cx="1438275" cy="417513"/>
          </a:xfrm>
          <a:prstGeom prst="ellipse">
            <a:avLst/>
          </a:prstGeom>
          <a:solidFill>
            <a:srgbClr val="FFCCFF"/>
          </a:solidFill>
          <a:ln w="9525">
            <a:noFill/>
            <a:round/>
            <a:headEnd/>
            <a:tailEnd/>
          </a:ln>
        </p:spPr>
        <p:txBody>
          <a:bodyPr/>
          <a:lstStyle/>
          <a:p>
            <a:endParaRPr lang="zh-CN" altLang="en-US"/>
          </a:p>
        </p:txBody>
      </p:sp>
      <p:sp>
        <p:nvSpPr>
          <p:cNvPr id="280" name="Oval 88"/>
          <p:cNvSpPr>
            <a:spLocks noChangeArrowheads="1"/>
          </p:cNvSpPr>
          <p:nvPr/>
        </p:nvSpPr>
        <p:spPr bwMode="auto">
          <a:xfrm>
            <a:off x="2859113" y="3187700"/>
            <a:ext cx="1320800" cy="376238"/>
          </a:xfrm>
          <a:prstGeom prst="ellipse">
            <a:avLst/>
          </a:prstGeom>
          <a:solidFill>
            <a:srgbClr val="CCFFFF"/>
          </a:solidFill>
          <a:ln w="9525">
            <a:noFill/>
            <a:round/>
            <a:headEnd/>
            <a:tailEnd/>
          </a:ln>
        </p:spPr>
        <p:txBody>
          <a:bodyPr/>
          <a:lstStyle/>
          <a:p>
            <a:endParaRPr lang="zh-CN" altLang="en-US"/>
          </a:p>
        </p:txBody>
      </p:sp>
      <p:sp>
        <p:nvSpPr>
          <p:cNvPr id="281" name="Oval 89"/>
          <p:cNvSpPr>
            <a:spLocks noChangeArrowheads="1"/>
          </p:cNvSpPr>
          <p:nvPr/>
        </p:nvSpPr>
        <p:spPr bwMode="auto">
          <a:xfrm>
            <a:off x="2919438" y="3205163"/>
            <a:ext cx="1198562" cy="344487"/>
          </a:xfrm>
          <a:prstGeom prst="ellipse">
            <a:avLst/>
          </a:prstGeom>
          <a:solidFill>
            <a:srgbClr val="CCFFFF"/>
          </a:solidFill>
          <a:ln w="9525">
            <a:noFill/>
            <a:round/>
            <a:headEnd/>
            <a:tailEnd/>
          </a:ln>
        </p:spPr>
        <p:txBody>
          <a:bodyPr/>
          <a:lstStyle/>
          <a:p>
            <a:endParaRPr lang="zh-CN" altLang="en-US"/>
          </a:p>
        </p:txBody>
      </p:sp>
      <p:sp>
        <p:nvSpPr>
          <p:cNvPr id="282" name="Oval 90"/>
          <p:cNvSpPr>
            <a:spLocks noChangeArrowheads="1"/>
          </p:cNvSpPr>
          <p:nvPr/>
        </p:nvSpPr>
        <p:spPr bwMode="auto">
          <a:xfrm>
            <a:off x="2978175" y="3221038"/>
            <a:ext cx="1079500" cy="307975"/>
          </a:xfrm>
          <a:prstGeom prst="ellipse">
            <a:avLst/>
          </a:prstGeom>
          <a:solidFill>
            <a:srgbClr val="CCFFFF"/>
          </a:solidFill>
          <a:ln w="9525">
            <a:noFill/>
            <a:round/>
            <a:headEnd/>
            <a:tailEnd/>
          </a:ln>
        </p:spPr>
        <p:txBody>
          <a:bodyPr/>
          <a:lstStyle/>
          <a:p>
            <a:endParaRPr lang="zh-CN" altLang="en-US"/>
          </a:p>
        </p:txBody>
      </p:sp>
      <p:sp>
        <p:nvSpPr>
          <p:cNvPr id="283" name="Oval 91"/>
          <p:cNvSpPr>
            <a:spLocks noChangeArrowheads="1"/>
          </p:cNvSpPr>
          <p:nvPr/>
        </p:nvSpPr>
        <p:spPr bwMode="auto">
          <a:xfrm>
            <a:off x="3041675" y="3238500"/>
            <a:ext cx="960438" cy="277813"/>
          </a:xfrm>
          <a:prstGeom prst="ellipse">
            <a:avLst/>
          </a:prstGeom>
          <a:solidFill>
            <a:srgbClr val="CCFFFF"/>
          </a:solidFill>
          <a:ln w="9525">
            <a:noFill/>
            <a:round/>
            <a:headEnd/>
            <a:tailEnd/>
          </a:ln>
        </p:spPr>
        <p:txBody>
          <a:bodyPr/>
          <a:lstStyle/>
          <a:p>
            <a:endParaRPr lang="zh-CN" altLang="en-US"/>
          </a:p>
        </p:txBody>
      </p:sp>
      <p:sp>
        <p:nvSpPr>
          <p:cNvPr id="284" name="Oval 92"/>
          <p:cNvSpPr>
            <a:spLocks noChangeArrowheads="1"/>
          </p:cNvSpPr>
          <p:nvPr/>
        </p:nvSpPr>
        <p:spPr bwMode="auto">
          <a:xfrm>
            <a:off x="3100413" y="3255963"/>
            <a:ext cx="841375" cy="242887"/>
          </a:xfrm>
          <a:prstGeom prst="ellipse">
            <a:avLst/>
          </a:prstGeom>
          <a:solidFill>
            <a:srgbClr val="CCFFFF"/>
          </a:solidFill>
          <a:ln w="9525">
            <a:noFill/>
            <a:round/>
            <a:headEnd/>
            <a:tailEnd/>
          </a:ln>
        </p:spPr>
        <p:txBody>
          <a:bodyPr/>
          <a:lstStyle/>
          <a:p>
            <a:endParaRPr lang="zh-CN" altLang="en-US"/>
          </a:p>
        </p:txBody>
      </p:sp>
      <p:sp>
        <p:nvSpPr>
          <p:cNvPr id="285" name="Oval 93"/>
          <p:cNvSpPr>
            <a:spLocks noChangeArrowheads="1"/>
          </p:cNvSpPr>
          <p:nvPr/>
        </p:nvSpPr>
        <p:spPr bwMode="auto">
          <a:xfrm>
            <a:off x="3160738" y="3271838"/>
            <a:ext cx="720725" cy="209550"/>
          </a:xfrm>
          <a:prstGeom prst="ellipse">
            <a:avLst/>
          </a:prstGeom>
          <a:solidFill>
            <a:srgbClr val="CCFFFF"/>
          </a:solidFill>
          <a:ln w="9525">
            <a:noFill/>
            <a:round/>
            <a:headEnd/>
            <a:tailEnd/>
          </a:ln>
        </p:spPr>
        <p:txBody>
          <a:bodyPr/>
          <a:lstStyle/>
          <a:p>
            <a:endParaRPr lang="zh-CN" altLang="en-US"/>
          </a:p>
        </p:txBody>
      </p:sp>
      <p:sp>
        <p:nvSpPr>
          <p:cNvPr id="286" name="Oval 94"/>
          <p:cNvSpPr>
            <a:spLocks noChangeArrowheads="1"/>
          </p:cNvSpPr>
          <p:nvPr/>
        </p:nvSpPr>
        <p:spPr bwMode="auto">
          <a:xfrm>
            <a:off x="3219475" y="3289300"/>
            <a:ext cx="598488" cy="176213"/>
          </a:xfrm>
          <a:prstGeom prst="ellipse">
            <a:avLst/>
          </a:prstGeom>
          <a:solidFill>
            <a:srgbClr val="CCFFFF"/>
          </a:solidFill>
          <a:ln w="9525">
            <a:noFill/>
            <a:round/>
            <a:headEnd/>
            <a:tailEnd/>
          </a:ln>
        </p:spPr>
        <p:txBody>
          <a:bodyPr/>
          <a:lstStyle/>
          <a:p>
            <a:endParaRPr lang="zh-CN" altLang="en-US"/>
          </a:p>
        </p:txBody>
      </p:sp>
      <p:sp>
        <p:nvSpPr>
          <p:cNvPr id="287" name="Oval 95"/>
          <p:cNvSpPr>
            <a:spLocks noChangeArrowheads="1"/>
          </p:cNvSpPr>
          <p:nvPr/>
        </p:nvSpPr>
        <p:spPr bwMode="auto">
          <a:xfrm>
            <a:off x="3279800" y="3306763"/>
            <a:ext cx="481013" cy="139700"/>
          </a:xfrm>
          <a:prstGeom prst="ellipse">
            <a:avLst/>
          </a:prstGeom>
          <a:solidFill>
            <a:srgbClr val="CCFFFF"/>
          </a:solidFill>
          <a:ln w="9525">
            <a:noFill/>
            <a:round/>
            <a:headEnd/>
            <a:tailEnd/>
          </a:ln>
        </p:spPr>
        <p:txBody>
          <a:bodyPr/>
          <a:lstStyle/>
          <a:p>
            <a:endParaRPr lang="zh-CN" altLang="en-US"/>
          </a:p>
        </p:txBody>
      </p:sp>
      <p:sp>
        <p:nvSpPr>
          <p:cNvPr id="288" name="Oval 96"/>
          <p:cNvSpPr>
            <a:spLocks noChangeArrowheads="1"/>
          </p:cNvSpPr>
          <p:nvPr/>
        </p:nvSpPr>
        <p:spPr bwMode="auto">
          <a:xfrm>
            <a:off x="3338538" y="3322638"/>
            <a:ext cx="361950" cy="106362"/>
          </a:xfrm>
          <a:prstGeom prst="ellipse">
            <a:avLst/>
          </a:prstGeom>
          <a:solidFill>
            <a:srgbClr val="CCFFFF"/>
          </a:solidFill>
          <a:ln w="9525">
            <a:noFill/>
            <a:round/>
            <a:headEnd/>
            <a:tailEnd/>
          </a:ln>
        </p:spPr>
        <p:txBody>
          <a:bodyPr/>
          <a:lstStyle/>
          <a:p>
            <a:endParaRPr lang="zh-CN" altLang="en-US"/>
          </a:p>
        </p:txBody>
      </p:sp>
      <p:sp>
        <p:nvSpPr>
          <p:cNvPr id="289" name="Oval 97"/>
          <p:cNvSpPr>
            <a:spLocks noChangeArrowheads="1"/>
          </p:cNvSpPr>
          <p:nvPr/>
        </p:nvSpPr>
        <p:spPr bwMode="auto">
          <a:xfrm>
            <a:off x="3398863" y="3341688"/>
            <a:ext cx="242887" cy="69850"/>
          </a:xfrm>
          <a:prstGeom prst="ellipse">
            <a:avLst/>
          </a:prstGeom>
          <a:solidFill>
            <a:srgbClr val="CCFFFF"/>
          </a:solidFill>
          <a:ln w="9525">
            <a:noFill/>
            <a:round/>
            <a:headEnd/>
            <a:tailEnd/>
          </a:ln>
        </p:spPr>
        <p:txBody>
          <a:bodyPr/>
          <a:lstStyle/>
          <a:p>
            <a:endParaRPr lang="zh-CN" altLang="en-US"/>
          </a:p>
        </p:txBody>
      </p:sp>
      <p:sp>
        <p:nvSpPr>
          <p:cNvPr id="290" name="Oval 98"/>
          <p:cNvSpPr>
            <a:spLocks noChangeArrowheads="1"/>
          </p:cNvSpPr>
          <p:nvPr/>
        </p:nvSpPr>
        <p:spPr bwMode="auto">
          <a:xfrm>
            <a:off x="3459188" y="3359150"/>
            <a:ext cx="122237" cy="36513"/>
          </a:xfrm>
          <a:prstGeom prst="ellipse">
            <a:avLst/>
          </a:prstGeom>
          <a:solidFill>
            <a:srgbClr val="CCFFFF"/>
          </a:solidFill>
          <a:ln w="9525">
            <a:noFill/>
            <a:round/>
            <a:headEnd/>
            <a:tailEnd/>
          </a:ln>
        </p:spPr>
        <p:txBody>
          <a:bodyPr/>
          <a:lstStyle/>
          <a:p>
            <a:endParaRPr lang="zh-CN" altLang="en-US"/>
          </a:p>
        </p:txBody>
      </p:sp>
      <p:sp>
        <p:nvSpPr>
          <p:cNvPr id="291" name="Rectangle 99"/>
          <p:cNvSpPr>
            <a:spLocks noChangeArrowheads="1"/>
          </p:cNvSpPr>
          <p:nvPr/>
        </p:nvSpPr>
        <p:spPr bwMode="auto">
          <a:xfrm>
            <a:off x="2430488" y="3224213"/>
            <a:ext cx="2154237" cy="609600"/>
          </a:xfrm>
          <a:prstGeom prst="rect">
            <a:avLst/>
          </a:prstGeom>
          <a:noFill/>
          <a:ln w="9525">
            <a:noFill/>
            <a:miter lim="800000"/>
            <a:headEnd/>
            <a:tailEnd/>
          </a:ln>
        </p:spPr>
        <p:txBody>
          <a:bodyPr lIns="0" tIns="0" rIns="0" bIns="0">
            <a:spAutoFit/>
          </a:bodyPr>
          <a:lstStyle/>
          <a:p>
            <a:pPr algn="ctr"/>
            <a:r>
              <a:rPr lang="zh-CN" altLang="en-US" sz="2000">
                <a:latin typeface="黑体" pitchFamily="49" charset="-122"/>
                <a:ea typeface="黑体" pitchFamily="49" charset="-122"/>
              </a:rPr>
              <a:t>测试经理</a:t>
            </a:r>
            <a:r>
              <a:rPr lang="en-US" altLang="zh-CN" sz="2000">
                <a:latin typeface="黑体" pitchFamily="49" charset="-122"/>
                <a:ea typeface="黑体" pitchFamily="49" charset="-122"/>
              </a:rPr>
              <a:t>M6</a:t>
            </a:r>
            <a:endParaRPr lang="zh-CN" altLang="en-US" sz="2000">
              <a:latin typeface="黑体" pitchFamily="49" charset="-122"/>
              <a:ea typeface="黑体" pitchFamily="49" charset="-122"/>
            </a:endParaRPr>
          </a:p>
          <a:p>
            <a:pPr algn="ctr"/>
            <a:endParaRPr lang="zh-CN" altLang="en-US" sz="2000">
              <a:latin typeface="Comic Sans MS" pitchFamily="66" charset="0"/>
            </a:endParaRPr>
          </a:p>
        </p:txBody>
      </p:sp>
      <p:sp>
        <p:nvSpPr>
          <p:cNvPr id="292" name="Oval 100"/>
          <p:cNvSpPr>
            <a:spLocks noChangeArrowheads="1"/>
          </p:cNvSpPr>
          <p:nvPr/>
        </p:nvSpPr>
        <p:spPr bwMode="auto">
          <a:xfrm>
            <a:off x="6067450" y="3103563"/>
            <a:ext cx="1914525" cy="547687"/>
          </a:xfrm>
          <a:prstGeom prst="ellipse">
            <a:avLst/>
          </a:prstGeom>
          <a:solidFill>
            <a:srgbClr val="FFFFFF"/>
          </a:solidFill>
          <a:ln w="9525">
            <a:noFill/>
            <a:round/>
            <a:headEnd/>
            <a:tailEnd/>
          </a:ln>
        </p:spPr>
        <p:txBody>
          <a:bodyPr/>
          <a:lstStyle/>
          <a:p>
            <a:endParaRPr lang="zh-CN" altLang="en-US"/>
          </a:p>
        </p:txBody>
      </p:sp>
      <p:sp>
        <p:nvSpPr>
          <p:cNvPr id="293" name="Oval 101"/>
          <p:cNvSpPr>
            <a:spLocks noChangeArrowheads="1"/>
          </p:cNvSpPr>
          <p:nvPr/>
        </p:nvSpPr>
        <p:spPr bwMode="auto">
          <a:xfrm>
            <a:off x="6124600" y="3117850"/>
            <a:ext cx="1793875" cy="515938"/>
          </a:xfrm>
          <a:prstGeom prst="ellipse">
            <a:avLst/>
          </a:prstGeom>
          <a:solidFill>
            <a:srgbClr val="FFCCFF"/>
          </a:solidFill>
          <a:ln w="9525">
            <a:noFill/>
            <a:round/>
            <a:headEnd/>
            <a:tailEnd/>
          </a:ln>
        </p:spPr>
        <p:txBody>
          <a:bodyPr/>
          <a:lstStyle/>
          <a:p>
            <a:endParaRPr lang="zh-CN" altLang="en-US"/>
          </a:p>
        </p:txBody>
      </p:sp>
      <p:sp>
        <p:nvSpPr>
          <p:cNvPr id="294" name="Oval 102"/>
          <p:cNvSpPr>
            <a:spLocks noChangeArrowheads="1"/>
          </p:cNvSpPr>
          <p:nvPr/>
        </p:nvSpPr>
        <p:spPr bwMode="auto">
          <a:xfrm>
            <a:off x="6184925" y="3135313"/>
            <a:ext cx="1674813" cy="482600"/>
          </a:xfrm>
          <a:prstGeom prst="ellipse">
            <a:avLst/>
          </a:prstGeom>
          <a:solidFill>
            <a:srgbClr val="FFCCFF"/>
          </a:solidFill>
          <a:ln w="9525">
            <a:noFill/>
            <a:round/>
            <a:headEnd/>
            <a:tailEnd/>
          </a:ln>
        </p:spPr>
        <p:txBody>
          <a:bodyPr/>
          <a:lstStyle/>
          <a:p>
            <a:endParaRPr lang="zh-CN" altLang="en-US"/>
          </a:p>
        </p:txBody>
      </p:sp>
      <p:sp>
        <p:nvSpPr>
          <p:cNvPr id="295" name="Oval 103"/>
          <p:cNvSpPr>
            <a:spLocks noChangeArrowheads="1"/>
          </p:cNvSpPr>
          <p:nvPr/>
        </p:nvSpPr>
        <p:spPr bwMode="auto">
          <a:xfrm>
            <a:off x="6243663" y="3154363"/>
            <a:ext cx="1555750" cy="444500"/>
          </a:xfrm>
          <a:prstGeom prst="ellipse">
            <a:avLst/>
          </a:prstGeom>
          <a:solidFill>
            <a:srgbClr val="FFCCFF"/>
          </a:solidFill>
          <a:ln w="9525">
            <a:noFill/>
            <a:round/>
            <a:headEnd/>
            <a:tailEnd/>
          </a:ln>
        </p:spPr>
        <p:txBody>
          <a:bodyPr/>
          <a:lstStyle/>
          <a:p>
            <a:endParaRPr lang="zh-CN" altLang="en-US"/>
          </a:p>
        </p:txBody>
      </p:sp>
      <p:sp>
        <p:nvSpPr>
          <p:cNvPr id="296" name="Oval 104"/>
          <p:cNvSpPr>
            <a:spLocks noChangeArrowheads="1"/>
          </p:cNvSpPr>
          <p:nvPr/>
        </p:nvSpPr>
        <p:spPr bwMode="auto">
          <a:xfrm>
            <a:off x="6302400" y="3168650"/>
            <a:ext cx="1438275" cy="417513"/>
          </a:xfrm>
          <a:prstGeom prst="ellipse">
            <a:avLst/>
          </a:prstGeom>
          <a:solidFill>
            <a:srgbClr val="FFCCFF"/>
          </a:solidFill>
          <a:ln w="9525">
            <a:noFill/>
            <a:round/>
            <a:headEnd/>
            <a:tailEnd/>
          </a:ln>
        </p:spPr>
        <p:txBody>
          <a:bodyPr/>
          <a:lstStyle/>
          <a:p>
            <a:endParaRPr lang="zh-CN" altLang="en-US"/>
          </a:p>
        </p:txBody>
      </p:sp>
      <p:sp>
        <p:nvSpPr>
          <p:cNvPr id="297" name="Oval 105"/>
          <p:cNvSpPr>
            <a:spLocks noChangeArrowheads="1"/>
          </p:cNvSpPr>
          <p:nvPr/>
        </p:nvSpPr>
        <p:spPr bwMode="auto">
          <a:xfrm>
            <a:off x="6362725" y="3187700"/>
            <a:ext cx="1317625" cy="376238"/>
          </a:xfrm>
          <a:prstGeom prst="ellipse">
            <a:avLst/>
          </a:prstGeom>
          <a:solidFill>
            <a:srgbClr val="CCFFFF"/>
          </a:solidFill>
          <a:ln w="9525">
            <a:noFill/>
            <a:round/>
            <a:headEnd/>
            <a:tailEnd/>
          </a:ln>
        </p:spPr>
        <p:txBody>
          <a:bodyPr/>
          <a:lstStyle/>
          <a:p>
            <a:endParaRPr lang="zh-CN" altLang="en-US"/>
          </a:p>
        </p:txBody>
      </p:sp>
      <p:sp>
        <p:nvSpPr>
          <p:cNvPr id="298" name="Oval 106"/>
          <p:cNvSpPr>
            <a:spLocks noChangeArrowheads="1"/>
          </p:cNvSpPr>
          <p:nvPr/>
        </p:nvSpPr>
        <p:spPr bwMode="auto">
          <a:xfrm>
            <a:off x="6421463" y="3205163"/>
            <a:ext cx="1196975" cy="344487"/>
          </a:xfrm>
          <a:prstGeom prst="ellipse">
            <a:avLst/>
          </a:prstGeom>
          <a:solidFill>
            <a:srgbClr val="CCFFFF"/>
          </a:solidFill>
          <a:ln w="9525">
            <a:noFill/>
            <a:round/>
            <a:headEnd/>
            <a:tailEnd/>
          </a:ln>
        </p:spPr>
        <p:txBody>
          <a:bodyPr/>
          <a:lstStyle/>
          <a:p>
            <a:endParaRPr lang="zh-CN" altLang="en-US"/>
          </a:p>
        </p:txBody>
      </p:sp>
      <p:sp>
        <p:nvSpPr>
          <p:cNvPr id="299" name="Oval 107"/>
          <p:cNvSpPr>
            <a:spLocks noChangeArrowheads="1"/>
          </p:cNvSpPr>
          <p:nvPr/>
        </p:nvSpPr>
        <p:spPr bwMode="auto">
          <a:xfrm>
            <a:off x="6481788" y="3221038"/>
            <a:ext cx="1077912" cy="307975"/>
          </a:xfrm>
          <a:prstGeom prst="ellipse">
            <a:avLst/>
          </a:prstGeom>
          <a:solidFill>
            <a:srgbClr val="CCFFFF"/>
          </a:solidFill>
          <a:ln w="9525">
            <a:noFill/>
            <a:round/>
            <a:headEnd/>
            <a:tailEnd/>
          </a:ln>
        </p:spPr>
        <p:txBody>
          <a:bodyPr/>
          <a:lstStyle/>
          <a:p>
            <a:endParaRPr lang="zh-CN" altLang="en-US"/>
          </a:p>
        </p:txBody>
      </p:sp>
      <p:sp>
        <p:nvSpPr>
          <p:cNvPr id="300" name="Oval 108"/>
          <p:cNvSpPr>
            <a:spLocks noChangeArrowheads="1"/>
          </p:cNvSpPr>
          <p:nvPr/>
        </p:nvSpPr>
        <p:spPr bwMode="auto">
          <a:xfrm>
            <a:off x="6542113" y="3238500"/>
            <a:ext cx="960437" cy="277813"/>
          </a:xfrm>
          <a:prstGeom prst="ellipse">
            <a:avLst/>
          </a:prstGeom>
          <a:solidFill>
            <a:srgbClr val="CCFFFF"/>
          </a:solidFill>
          <a:ln w="9525">
            <a:noFill/>
            <a:round/>
            <a:headEnd/>
            <a:tailEnd/>
          </a:ln>
        </p:spPr>
        <p:txBody>
          <a:bodyPr/>
          <a:lstStyle/>
          <a:p>
            <a:endParaRPr lang="zh-CN" altLang="en-US"/>
          </a:p>
        </p:txBody>
      </p:sp>
      <p:sp>
        <p:nvSpPr>
          <p:cNvPr id="301" name="Oval 109"/>
          <p:cNvSpPr>
            <a:spLocks noChangeArrowheads="1"/>
          </p:cNvSpPr>
          <p:nvPr/>
        </p:nvSpPr>
        <p:spPr bwMode="auto">
          <a:xfrm>
            <a:off x="6602438" y="3255963"/>
            <a:ext cx="841375" cy="242887"/>
          </a:xfrm>
          <a:prstGeom prst="ellipse">
            <a:avLst/>
          </a:prstGeom>
          <a:solidFill>
            <a:srgbClr val="CCFFFF"/>
          </a:solidFill>
          <a:ln w="9525">
            <a:noFill/>
            <a:round/>
            <a:headEnd/>
            <a:tailEnd/>
          </a:ln>
        </p:spPr>
        <p:txBody>
          <a:bodyPr/>
          <a:lstStyle/>
          <a:p>
            <a:endParaRPr lang="zh-CN" altLang="en-US"/>
          </a:p>
        </p:txBody>
      </p:sp>
      <p:sp>
        <p:nvSpPr>
          <p:cNvPr id="302" name="Oval 110"/>
          <p:cNvSpPr>
            <a:spLocks noChangeArrowheads="1"/>
          </p:cNvSpPr>
          <p:nvPr/>
        </p:nvSpPr>
        <p:spPr bwMode="auto">
          <a:xfrm>
            <a:off x="6662763" y="3271838"/>
            <a:ext cx="722312" cy="209550"/>
          </a:xfrm>
          <a:prstGeom prst="ellipse">
            <a:avLst/>
          </a:prstGeom>
          <a:solidFill>
            <a:srgbClr val="CCFFFF"/>
          </a:solidFill>
          <a:ln w="9525">
            <a:noFill/>
            <a:round/>
            <a:headEnd/>
            <a:tailEnd/>
          </a:ln>
        </p:spPr>
        <p:txBody>
          <a:bodyPr/>
          <a:lstStyle/>
          <a:p>
            <a:endParaRPr lang="zh-CN" altLang="en-US"/>
          </a:p>
        </p:txBody>
      </p:sp>
      <p:sp>
        <p:nvSpPr>
          <p:cNvPr id="303" name="Oval 111"/>
          <p:cNvSpPr>
            <a:spLocks noChangeArrowheads="1"/>
          </p:cNvSpPr>
          <p:nvPr/>
        </p:nvSpPr>
        <p:spPr bwMode="auto">
          <a:xfrm>
            <a:off x="6721500" y="3289300"/>
            <a:ext cx="600075" cy="176213"/>
          </a:xfrm>
          <a:prstGeom prst="ellipse">
            <a:avLst/>
          </a:prstGeom>
          <a:solidFill>
            <a:srgbClr val="CCFFFF"/>
          </a:solidFill>
          <a:ln w="9525">
            <a:noFill/>
            <a:round/>
            <a:headEnd/>
            <a:tailEnd/>
          </a:ln>
        </p:spPr>
        <p:txBody>
          <a:bodyPr/>
          <a:lstStyle/>
          <a:p>
            <a:endParaRPr lang="zh-CN" altLang="en-US"/>
          </a:p>
        </p:txBody>
      </p:sp>
      <p:sp>
        <p:nvSpPr>
          <p:cNvPr id="304" name="Oval 112"/>
          <p:cNvSpPr>
            <a:spLocks noChangeArrowheads="1"/>
          </p:cNvSpPr>
          <p:nvPr/>
        </p:nvSpPr>
        <p:spPr bwMode="auto">
          <a:xfrm>
            <a:off x="6780238" y="3306763"/>
            <a:ext cx="481012" cy="139700"/>
          </a:xfrm>
          <a:prstGeom prst="ellipse">
            <a:avLst/>
          </a:prstGeom>
          <a:solidFill>
            <a:srgbClr val="CCFFFF"/>
          </a:solidFill>
          <a:ln w="9525">
            <a:noFill/>
            <a:round/>
            <a:headEnd/>
            <a:tailEnd/>
          </a:ln>
        </p:spPr>
        <p:txBody>
          <a:bodyPr/>
          <a:lstStyle/>
          <a:p>
            <a:endParaRPr lang="zh-CN" altLang="en-US"/>
          </a:p>
        </p:txBody>
      </p:sp>
      <p:sp>
        <p:nvSpPr>
          <p:cNvPr id="305" name="Oval 113"/>
          <p:cNvSpPr>
            <a:spLocks noChangeArrowheads="1"/>
          </p:cNvSpPr>
          <p:nvPr/>
        </p:nvSpPr>
        <p:spPr bwMode="auto">
          <a:xfrm>
            <a:off x="6842150" y="3322638"/>
            <a:ext cx="360363" cy="106362"/>
          </a:xfrm>
          <a:prstGeom prst="ellipse">
            <a:avLst/>
          </a:prstGeom>
          <a:solidFill>
            <a:srgbClr val="CCFFFF"/>
          </a:solidFill>
          <a:ln w="9525">
            <a:noFill/>
            <a:round/>
            <a:headEnd/>
            <a:tailEnd/>
          </a:ln>
        </p:spPr>
        <p:txBody>
          <a:bodyPr/>
          <a:lstStyle/>
          <a:p>
            <a:endParaRPr lang="zh-CN" altLang="en-US"/>
          </a:p>
        </p:txBody>
      </p:sp>
      <p:sp>
        <p:nvSpPr>
          <p:cNvPr id="306" name="Oval 114"/>
          <p:cNvSpPr>
            <a:spLocks noChangeArrowheads="1"/>
          </p:cNvSpPr>
          <p:nvPr/>
        </p:nvSpPr>
        <p:spPr bwMode="auto">
          <a:xfrm>
            <a:off x="6900888" y="3341688"/>
            <a:ext cx="242887" cy="69850"/>
          </a:xfrm>
          <a:prstGeom prst="ellipse">
            <a:avLst/>
          </a:prstGeom>
          <a:solidFill>
            <a:srgbClr val="CCFFFF"/>
          </a:solidFill>
          <a:ln w="9525">
            <a:noFill/>
            <a:round/>
            <a:headEnd/>
            <a:tailEnd/>
          </a:ln>
        </p:spPr>
        <p:txBody>
          <a:bodyPr/>
          <a:lstStyle/>
          <a:p>
            <a:endParaRPr lang="zh-CN" altLang="en-US"/>
          </a:p>
        </p:txBody>
      </p:sp>
      <p:sp>
        <p:nvSpPr>
          <p:cNvPr id="307" name="Oval 115"/>
          <p:cNvSpPr>
            <a:spLocks noChangeArrowheads="1"/>
          </p:cNvSpPr>
          <p:nvPr/>
        </p:nvSpPr>
        <p:spPr bwMode="auto">
          <a:xfrm>
            <a:off x="6959625" y="3359150"/>
            <a:ext cx="123825" cy="36513"/>
          </a:xfrm>
          <a:prstGeom prst="ellipse">
            <a:avLst/>
          </a:prstGeom>
          <a:solidFill>
            <a:srgbClr val="CCFFFF"/>
          </a:solidFill>
          <a:ln w="9525">
            <a:noFill/>
            <a:round/>
            <a:headEnd/>
            <a:tailEnd/>
          </a:ln>
        </p:spPr>
        <p:txBody>
          <a:bodyPr/>
          <a:lstStyle/>
          <a:p>
            <a:endParaRPr lang="zh-CN" altLang="en-US"/>
          </a:p>
        </p:txBody>
      </p:sp>
      <p:sp>
        <p:nvSpPr>
          <p:cNvPr id="308" name="Rectangle 116"/>
          <p:cNvSpPr>
            <a:spLocks noChangeArrowheads="1"/>
          </p:cNvSpPr>
          <p:nvPr/>
        </p:nvSpPr>
        <p:spPr bwMode="auto">
          <a:xfrm>
            <a:off x="6280175" y="3205163"/>
            <a:ext cx="1538288" cy="307975"/>
          </a:xfrm>
          <a:prstGeom prst="rect">
            <a:avLst/>
          </a:prstGeom>
          <a:noFill/>
          <a:ln w="9525">
            <a:noFill/>
            <a:miter lim="800000"/>
            <a:headEnd/>
            <a:tailEnd/>
          </a:ln>
        </p:spPr>
        <p:txBody>
          <a:bodyPr wrap="none" lIns="0" tIns="0" rIns="0" bIns="0">
            <a:spAutoFit/>
          </a:bodyPr>
          <a:lstStyle/>
          <a:p>
            <a:r>
              <a:rPr lang="zh-CN" altLang="en-US" sz="2000">
                <a:latin typeface="黑体" pitchFamily="49" charset="-122"/>
                <a:ea typeface="黑体" pitchFamily="49" charset="-122"/>
              </a:rPr>
              <a:t>资深</a:t>
            </a:r>
            <a:r>
              <a:rPr lang="zh-CN" sz="2000">
                <a:latin typeface="黑体" pitchFamily="49" charset="-122"/>
                <a:ea typeface="黑体" pitchFamily="49" charset="-122"/>
              </a:rPr>
              <a:t>设计师</a:t>
            </a:r>
            <a:r>
              <a:rPr lang="en-US" altLang="zh-CN" sz="2000">
                <a:latin typeface="黑体" pitchFamily="49" charset="-122"/>
                <a:ea typeface="黑体" pitchFamily="49" charset="-122"/>
              </a:rPr>
              <a:t>T5</a:t>
            </a:r>
            <a:endParaRPr lang="zh-CN" altLang="zh-CN" sz="2000">
              <a:latin typeface="Comic Sans MS" pitchFamily="66" charset="0"/>
            </a:endParaRPr>
          </a:p>
        </p:txBody>
      </p:sp>
      <p:sp>
        <p:nvSpPr>
          <p:cNvPr id="309" name="Oval 117"/>
          <p:cNvSpPr>
            <a:spLocks noChangeArrowheads="1"/>
          </p:cNvSpPr>
          <p:nvPr/>
        </p:nvSpPr>
        <p:spPr bwMode="auto">
          <a:xfrm>
            <a:off x="4370413" y="5567363"/>
            <a:ext cx="1914525" cy="547687"/>
          </a:xfrm>
          <a:prstGeom prst="ellipse">
            <a:avLst/>
          </a:prstGeom>
          <a:solidFill>
            <a:srgbClr val="FFFFFF"/>
          </a:solidFill>
          <a:ln w="9525">
            <a:noFill/>
            <a:round/>
            <a:headEnd/>
            <a:tailEnd/>
          </a:ln>
        </p:spPr>
        <p:txBody>
          <a:bodyPr/>
          <a:lstStyle/>
          <a:p>
            <a:endParaRPr lang="zh-CN" altLang="en-US"/>
          </a:p>
        </p:txBody>
      </p:sp>
      <p:sp>
        <p:nvSpPr>
          <p:cNvPr id="310" name="Oval 118"/>
          <p:cNvSpPr>
            <a:spLocks noChangeArrowheads="1"/>
          </p:cNvSpPr>
          <p:nvPr/>
        </p:nvSpPr>
        <p:spPr bwMode="auto">
          <a:xfrm>
            <a:off x="4427563" y="5581650"/>
            <a:ext cx="1793875" cy="515938"/>
          </a:xfrm>
          <a:prstGeom prst="ellipse">
            <a:avLst/>
          </a:prstGeom>
          <a:solidFill>
            <a:srgbClr val="FFCCFF"/>
          </a:solidFill>
          <a:ln w="9525">
            <a:noFill/>
            <a:round/>
            <a:headEnd/>
            <a:tailEnd/>
          </a:ln>
        </p:spPr>
        <p:txBody>
          <a:bodyPr/>
          <a:lstStyle/>
          <a:p>
            <a:endParaRPr lang="zh-CN" altLang="en-US"/>
          </a:p>
        </p:txBody>
      </p:sp>
      <p:sp>
        <p:nvSpPr>
          <p:cNvPr id="311" name="Oval 119"/>
          <p:cNvSpPr>
            <a:spLocks noChangeArrowheads="1"/>
          </p:cNvSpPr>
          <p:nvPr/>
        </p:nvSpPr>
        <p:spPr bwMode="auto">
          <a:xfrm>
            <a:off x="4487888" y="5599113"/>
            <a:ext cx="1676400" cy="482600"/>
          </a:xfrm>
          <a:prstGeom prst="ellipse">
            <a:avLst/>
          </a:prstGeom>
          <a:solidFill>
            <a:srgbClr val="FFCCFF"/>
          </a:solidFill>
          <a:ln w="9525">
            <a:noFill/>
            <a:round/>
            <a:headEnd/>
            <a:tailEnd/>
          </a:ln>
        </p:spPr>
        <p:txBody>
          <a:bodyPr/>
          <a:lstStyle/>
          <a:p>
            <a:endParaRPr lang="zh-CN" altLang="en-US"/>
          </a:p>
        </p:txBody>
      </p:sp>
      <p:sp>
        <p:nvSpPr>
          <p:cNvPr id="312" name="Oval 120"/>
          <p:cNvSpPr>
            <a:spLocks noChangeArrowheads="1"/>
          </p:cNvSpPr>
          <p:nvPr/>
        </p:nvSpPr>
        <p:spPr bwMode="auto">
          <a:xfrm>
            <a:off x="4546625" y="5561013"/>
            <a:ext cx="1557338" cy="446087"/>
          </a:xfrm>
          <a:prstGeom prst="ellipse">
            <a:avLst/>
          </a:prstGeom>
          <a:solidFill>
            <a:srgbClr val="FFCCFF"/>
          </a:solidFill>
          <a:ln w="9525">
            <a:noFill/>
            <a:round/>
            <a:headEnd/>
            <a:tailEnd/>
          </a:ln>
        </p:spPr>
        <p:txBody>
          <a:bodyPr/>
          <a:lstStyle/>
          <a:p>
            <a:endParaRPr lang="zh-CN" altLang="en-US"/>
          </a:p>
        </p:txBody>
      </p:sp>
      <p:sp>
        <p:nvSpPr>
          <p:cNvPr id="313" name="Oval 121"/>
          <p:cNvSpPr>
            <a:spLocks noChangeArrowheads="1"/>
          </p:cNvSpPr>
          <p:nvPr/>
        </p:nvSpPr>
        <p:spPr bwMode="auto">
          <a:xfrm>
            <a:off x="4605363" y="5576888"/>
            <a:ext cx="1438275" cy="415925"/>
          </a:xfrm>
          <a:prstGeom prst="ellipse">
            <a:avLst/>
          </a:prstGeom>
          <a:solidFill>
            <a:srgbClr val="FFCCFF"/>
          </a:solidFill>
          <a:ln w="9525">
            <a:noFill/>
            <a:round/>
            <a:headEnd/>
            <a:tailEnd/>
          </a:ln>
        </p:spPr>
        <p:txBody>
          <a:bodyPr/>
          <a:lstStyle/>
          <a:p>
            <a:endParaRPr lang="zh-CN" altLang="en-US"/>
          </a:p>
        </p:txBody>
      </p:sp>
      <p:sp>
        <p:nvSpPr>
          <p:cNvPr id="314" name="Oval 122"/>
          <p:cNvSpPr>
            <a:spLocks noChangeArrowheads="1"/>
          </p:cNvSpPr>
          <p:nvPr/>
        </p:nvSpPr>
        <p:spPr bwMode="auto">
          <a:xfrm>
            <a:off x="4665688" y="5594350"/>
            <a:ext cx="1319212" cy="379413"/>
          </a:xfrm>
          <a:prstGeom prst="ellipse">
            <a:avLst/>
          </a:prstGeom>
          <a:solidFill>
            <a:srgbClr val="CCFFFF"/>
          </a:solidFill>
          <a:ln w="9525">
            <a:noFill/>
            <a:round/>
            <a:headEnd/>
            <a:tailEnd/>
          </a:ln>
        </p:spPr>
        <p:txBody>
          <a:bodyPr/>
          <a:lstStyle/>
          <a:p>
            <a:endParaRPr lang="zh-CN" altLang="en-US"/>
          </a:p>
        </p:txBody>
      </p:sp>
      <p:sp>
        <p:nvSpPr>
          <p:cNvPr id="315" name="Oval 123"/>
          <p:cNvSpPr>
            <a:spLocks noChangeArrowheads="1"/>
          </p:cNvSpPr>
          <p:nvPr/>
        </p:nvSpPr>
        <p:spPr bwMode="auto">
          <a:xfrm>
            <a:off x="4726013" y="5611813"/>
            <a:ext cx="1195387" cy="344487"/>
          </a:xfrm>
          <a:prstGeom prst="ellipse">
            <a:avLst/>
          </a:prstGeom>
          <a:solidFill>
            <a:srgbClr val="CCFFFF"/>
          </a:solidFill>
          <a:ln w="9525">
            <a:noFill/>
            <a:round/>
            <a:headEnd/>
            <a:tailEnd/>
          </a:ln>
        </p:spPr>
        <p:txBody>
          <a:bodyPr/>
          <a:lstStyle/>
          <a:p>
            <a:endParaRPr lang="zh-CN" altLang="en-US"/>
          </a:p>
        </p:txBody>
      </p:sp>
      <p:sp>
        <p:nvSpPr>
          <p:cNvPr id="316" name="Oval 124"/>
          <p:cNvSpPr>
            <a:spLocks noChangeArrowheads="1"/>
          </p:cNvSpPr>
          <p:nvPr/>
        </p:nvSpPr>
        <p:spPr bwMode="auto">
          <a:xfrm>
            <a:off x="4784750" y="5627688"/>
            <a:ext cx="1077913" cy="311150"/>
          </a:xfrm>
          <a:prstGeom prst="ellipse">
            <a:avLst/>
          </a:prstGeom>
          <a:solidFill>
            <a:srgbClr val="CCFFFF"/>
          </a:solidFill>
          <a:ln w="9525">
            <a:noFill/>
            <a:round/>
            <a:headEnd/>
            <a:tailEnd/>
          </a:ln>
        </p:spPr>
        <p:txBody>
          <a:bodyPr/>
          <a:lstStyle/>
          <a:p>
            <a:endParaRPr lang="zh-CN" altLang="en-US"/>
          </a:p>
        </p:txBody>
      </p:sp>
      <p:sp>
        <p:nvSpPr>
          <p:cNvPr id="317" name="Oval 125"/>
          <p:cNvSpPr>
            <a:spLocks noChangeArrowheads="1"/>
          </p:cNvSpPr>
          <p:nvPr/>
        </p:nvSpPr>
        <p:spPr bwMode="auto">
          <a:xfrm>
            <a:off x="4845075" y="5646738"/>
            <a:ext cx="960438" cy="276225"/>
          </a:xfrm>
          <a:prstGeom prst="ellipse">
            <a:avLst/>
          </a:prstGeom>
          <a:solidFill>
            <a:srgbClr val="CCFFFF"/>
          </a:solidFill>
          <a:ln w="9525">
            <a:noFill/>
            <a:round/>
            <a:headEnd/>
            <a:tailEnd/>
          </a:ln>
        </p:spPr>
        <p:txBody>
          <a:bodyPr/>
          <a:lstStyle/>
          <a:p>
            <a:endParaRPr lang="zh-CN" altLang="en-US"/>
          </a:p>
        </p:txBody>
      </p:sp>
      <p:sp>
        <p:nvSpPr>
          <p:cNvPr id="318" name="Oval 126"/>
          <p:cNvSpPr>
            <a:spLocks noChangeArrowheads="1"/>
          </p:cNvSpPr>
          <p:nvPr/>
        </p:nvSpPr>
        <p:spPr bwMode="auto">
          <a:xfrm>
            <a:off x="4905400" y="5662613"/>
            <a:ext cx="841375" cy="242887"/>
          </a:xfrm>
          <a:prstGeom prst="ellipse">
            <a:avLst/>
          </a:prstGeom>
          <a:solidFill>
            <a:srgbClr val="CCFFFF"/>
          </a:solidFill>
          <a:ln w="9525">
            <a:noFill/>
            <a:round/>
            <a:headEnd/>
            <a:tailEnd/>
          </a:ln>
        </p:spPr>
        <p:txBody>
          <a:bodyPr/>
          <a:lstStyle/>
          <a:p>
            <a:endParaRPr lang="zh-CN" altLang="en-US"/>
          </a:p>
        </p:txBody>
      </p:sp>
      <p:sp>
        <p:nvSpPr>
          <p:cNvPr id="319" name="Oval 127"/>
          <p:cNvSpPr>
            <a:spLocks noChangeArrowheads="1"/>
          </p:cNvSpPr>
          <p:nvPr/>
        </p:nvSpPr>
        <p:spPr bwMode="auto">
          <a:xfrm>
            <a:off x="4965725" y="5681663"/>
            <a:ext cx="722313" cy="206375"/>
          </a:xfrm>
          <a:prstGeom prst="ellipse">
            <a:avLst/>
          </a:prstGeom>
          <a:solidFill>
            <a:srgbClr val="CCFFFF"/>
          </a:solidFill>
          <a:ln w="9525">
            <a:noFill/>
            <a:round/>
            <a:headEnd/>
            <a:tailEnd/>
          </a:ln>
        </p:spPr>
        <p:txBody>
          <a:bodyPr/>
          <a:lstStyle/>
          <a:p>
            <a:endParaRPr lang="zh-CN" altLang="en-US"/>
          </a:p>
        </p:txBody>
      </p:sp>
      <p:sp>
        <p:nvSpPr>
          <p:cNvPr id="320" name="Oval 128"/>
          <p:cNvSpPr>
            <a:spLocks noChangeArrowheads="1"/>
          </p:cNvSpPr>
          <p:nvPr/>
        </p:nvSpPr>
        <p:spPr bwMode="auto">
          <a:xfrm>
            <a:off x="5024463" y="5697538"/>
            <a:ext cx="600075" cy="171450"/>
          </a:xfrm>
          <a:prstGeom prst="ellipse">
            <a:avLst/>
          </a:prstGeom>
          <a:solidFill>
            <a:srgbClr val="CCFFFF"/>
          </a:solidFill>
          <a:ln w="9525">
            <a:noFill/>
            <a:round/>
            <a:headEnd/>
            <a:tailEnd/>
          </a:ln>
        </p:spPr>
        <p:txBody>
          <a:bodyPr/>
          <a:lstStyle/>
          <a:p>
            <a:endParaRPr lang="zh-CN" altLang="en-US"/>
          </a:p>
        </p:txBody>
      </p:sp>
      <p:sp>
        <p:nvSpPr>
          <p:cNvPr id="321" name="Oval 129"/>
          <p:cNvSpPr>
            <a:spLocks noChangeArrowheads="1"/>
          </p:cNvSpPr>
          <p:nvPr/>
        </p:nvSpPr>
        <p:spPr bwMode="auto">
          <a:xfrm>
            <a:off x="5084788" y="5715000"/>
            <a:ext cx="481012" cy="139700"/>
          </a:xfrm>
          <a:prstGeom prst="ellipse">
            <a:avLst/>
          </a:prstGeom>
          <a:solidFill>
            <a:srgbClr val="CCFFFF"/>
          </a:solidFill>
          <a:ln w="9525">
            <a:noFill/>
            <a:round/>
            <a:headEnd/>
            <a:tailEnd/>
          </a:ln>
        </p:spPr>
        <p:txBody>
          <a:bodyPr/>
          <a:lstStyle/>
          <a:p>
            <a:endParaRPr lang="zh-CN" altLang="en-US"/>
          </a:p>
        </p:txBody>
      </p:sp>
      <p:sp>
        <p:nvSpPr>
          <p:cNvPr id="322" name="Oval 130"/>
          <p:cNvSpPr>
            <a:spLocks noChangeArrowheads="1"/>
          </p:cNvSpPr>
          <p:nvPr/>
        </p:nvSpPr>
        <p:spPr bwMode="auto">
          <a:xfrm>
            <a:off x="5143525" y="5732463"/>
            <a:ext cx="361950" cy="103187"/>
          </a:xfrm>
          <a:prstGeom prst="ellipse">
            <a:avLst/>
          </a:prstGeom>
          <a:solidFill>
            <a:srgbClr val="CCFFFF"/>
          </a:solidFill>
          <a:ln w="9525">
            <a:noFill/>
            <a:round/>
            <a:headEnd/>
            <a:tailEnd/>
          </a:ln>
        </p:spPr>
        <p:txBody>
          <a:bodyPr/>
          <a:lstStyle/>
          <a:p>
            <a:endParaRPr lang="zh-CN" altLang="en-US"/>
          </a:p>
        </p:txBody>
      </p:sp>
      <p:sp>
        <p:nvSpPr>
          <p:cNvPr id="323" name="Oval 131"/>
          <p:cNvSpPr>
            <a:spLocks noChangeArrowheads="1"/>
          </p:cNvSpPr>
          <p:nvPr/>
        </p:nvSpPr>
        <p:spPr bwMode="auto">
          <a:xfrm>
            <a:off x="5203850" y="5748338"/>
            <a:ext cx="242888" cy="73025"/>
          </a:xfrm>
          <a:prstGeom prst="ellipse">
            <a:avLst/>
          </a:prstGeom>
          <a:solidFill>
            <a:srgbClr val="CCFFFF"/>
          </a:solidFill>
          <a:ln w="9525">
            <a:noFill/>
            <a:round/>
            <a:headEnd/>
            <a:tailEnd/>
          </a:ln>
        </p:spPr>
        <p:txBody>
          <a:bodyPr/>
          <a:lstStyle/>
          <a:p>
            <a:endParaRPr lang="zh-CN" altLang="en-US"/>
          </a:p>
        </p:txBody>
      </p:sp>
      <p:sp>
        <p:nvSpPr>
          <p:cNvPr id="324" name="Oval 132"/>
          <p:cNvSpPr>
            <a:spLocks noChangeArrowheads="1"/>
          </p:cNvSpPr>
          <p:nvPr/>
        </p:nvSpPr>
        <p:spPr bwMode="auto">
          <a:xfrm>
            <a:off x="5262588" y="5765800"/>
            <a:ext cx="125412" cy="36513"/>
          </a:xfrm>
          <a:prstGeom prst="ellipse">
            <a:avLst/>
          </a:prstGeom>
          <a:solidFill>
            <a:srgbClr val="CCFFFF"/>
          </a:solidFill>
          <a:ln w="9525">
            <a:noFill/>
            <a:round/>
            <a:headEnd/>
            <a:tailEnd/>
          </a:ln>
        </p:spPr>
        <p:txBody>
          <a:bodyPr/>
          <a:lstStyle/>
          <a:p>
            <a:endParaRPr lang="zh-CN" altLang="en-US"/>
          </a:p>
        </p:txBody>
      </p:sp>
      <p:sp>
        <p:nvSpPr>
          <p:cNvPr id="325" name="Rectangle 133"/>
          <p:cNvSpPr>
            <a:spLocks noChangeArrowheads="1"/>
          </p:cNvSpPr>
          <p:nvPr/>
        </p:nvSpPr>
        <p:spPr bwMode="auto">
          <a:xfrm>
            <a:off x="4760938" y="5649913"/>
            <a:ext cx="1025525" cy="307975"/>
          </a:xfrm>
          <a:prstGeom prst="rect">
            <a:avLst/>
          </a:prstGeom>
          <a:noFill/>
          <a:ln w="9525">
            <a:noFill/>
            <a:miter lim="800000"/>
            <a:headEnd/>
            <a:tailEnd/>
          </a:ln>
        </p:spPr>
        <p:txBody>
          <a:bodyPr wrap="none" lIns="0" tIns="0" rIns="0" bIns="0">
            <a:spAutoFit/>
          </a:bodyPr>
          <a:lstStyle/>
          <a:p>
            <a:r>
              <a:rPr lang="zh-CN" altLang="en-US" sz="2000">
                <a:latin typeface="黑体" pitchFamily="49" charset="-122"/>
                <a:ea typeface="黑体" pitchFamily="49" charset="-122"/>
              </a:rPr>
              <a:t>工程师</a:t>
            </a:r>
            <a:r>
              <a:rPr lang="en-US" altLang="zh-CN" sz="2000">
                <a:latin typeface="黑体" pitchFamily="49" charset="-122"/>
                <a:ea typeface="黑体" pitchFamily="49" charset="-122"/>
              </a:rPr>
              <a:t>T2</a:t>
            </a:r>
            <a:endParaRPr lang="zh-CN" altLang="zh-CN" sz="2000">
              <a:latin typeface="Comic Sans MS" pitchFamily="66" charset="0"/>
            </a:endParaRPr>
          </a:p>
        </p:txBody>
      </p:sp>
      <p:grpSp>
        <p:nvGrpSpPr>
          <p:cNvPr id="326" name="Group 134"/>
          <p:cNvGrpSpPr>
            <a:grpSpLocks/>
          </p:cNvGrpSpPr>
          <p:nvPr/>
        </p:nvGrpSpPr>
        <p:grpSpPr bwMode="auto">
          <a:xfrm>
            <a:off x="4133875" y="4584700"/>
            <a:ext cx="533400" cy="236538"/>
            <a:chOff x="0" y="0"/>
            <a:chExt cx="336" cy="149"/>
          </a:xfrm>
        </p:grpSpPr>
        <p:sp>
          <p:nvSpPr>
            <p:cNvPr id="327" name="未知"/>
            <p:cNvSpPr>
              <a:spLocks noChangeArrowheads="1"/>
            </p:cNvSpPr>
            <p:nvPr/>
          </p:nvSpPr>
          <p:spPr bwMode="auto">
            <a:xfrm>
              <a:off x="91" y="34"/>
              <a:ext cx="245" cy="115"/>
            </a:xfrm>
            <a:custGeom>
              <a:avLst/>
              <a:gdLst>
                <a:gd name="T0" fmla="*/ 0 w 736"/>
                <a:gd name="T1" fmla="*/ 0 h 346"/>
                <a:gd name="T2" fmla="*/ 0 w 736"/>
                <a:gd name="T3" fmla="*/ 0 h 346"/>
                <a:gd name="T4" fmla="*/ 0 w 736"/>
                <a:gd name="T5" fmla="*/ 0 h 346"/>
                <a:gd name="T6" fmla="*/ 0 w 736"/>
                <a:gd name="T7" fmla="*/ 0 h 346"/>
                <a:gd name="T8" fmla="*/ 0 w 736"/>
                <a:gd name="T9" fmla="*/ 0 h 346"/>
                <a:gd name="T10" fmla="*/ 0 60000 65536"/>
                <a:gd name="T11" fmla="*/ 0 60000 65536"/>
                <a:gd name="T12" fmla="*/ 0 60000 65536"/>
                <a:gd name="T13" fmla="*/ 0 60000 65536"/>
                <a:gd name="T14" fmla="*/ 0 60000 65536"/>
                <a:gd name="T15" fmla="*/ 0 w 736"/>
                <a:gd name="T16" fmla="*/ 0 h 346"/>
                <a:gd name="T17" fmla="*/ 736 w 736"/>
                <a:gd name="T18" fmla="*/ 346 h 346"/>
              </a:gdLst>
              <a:ahLst/>
              <a:cxnLst>
                <a:cxn ang="T10">
                  <a:pos x="T0" y="T1"/>
                </a:cxn>
                <a:cxn ang="T11">
                  <a:pos x="T2" y="T3"/>
                </a:cxn>
                <a:cxn ang="T12">
                  <a:pos x="T4" y="T5"/>
                </a:cxn>
                <a:cxn ang="T13">
                  <a:pos x="T6" y="T7"/>
                </a:cxn>
                <a:cxn ang="T14">
                  <a:pos x="T8" y="T9"/>
                </a:cxn>
              </a:cxnLst>
              <a:rect l="T15" t="T16" r="T17" b="T18"/>
              <a:pathLst>
                <a:path w="736" h="346">
                  <a:moveTo>
                    <a:pt x="703" y="346"/>
                  </a:moveTo>
                  <a:lnTo>
                    <a:pt x="736" y="305"/>
                  </a:lnTo>
                  <a:lnTo>
                    <a:pt x="33" y="0"/>
                  </a:lnTo>
                  <a:lnTo>
                    <a:pt x="0" y="41"/>
                  </a:lnTo>
                  <a:lnTo>
                    <a:pt x="703" y="346"/>
                  </a:lnTo>
                  <a:close/>
                </a:path>
              </a:pathLst>
            </a:custGeom>
            <a:solidFill>
              <a:srgbClr val="000000"/>
            </a:solidFill>
            <a:ln w="9525">
              <a:noFill/>
              <a:miter lim="800000"/>
              <a:headEnd/>
              <a:tailEnd/>
            </a:ln>
          </p:spPr>
          <p:txBody>
            <a:bodyPr/>
            <a:lstStyle/>
            <a:p>
              <a:endParaRPr lang="zh-CN" altLang="en-US"/>
            </a:p>
          </p:txBody>
        </p:sp>
        <p:sp>
          <p:nvSpPr>
            <p:cNvPr id="328" name="未知"/>
            <p:cNvSpPr>
              <a:spLocks noChangeArrowheads="1"/>
            </p:cNvSpPr>
            <p:nvPr/>
          </p:nvSpPr>
          <p:spPr bwMode="auto">
            <a:xfrm>
              <a:off x="0" y="0"/>
              <a:ext cx="129" cy="79"/>
            </a:xfrm>
            <a:custGeom>
              <a:avLst/>
              <a:gdLst>
                <a:gd name="T0" fmla="*/ 0 w 386"/>
                <a:gd name="T1" fmla="*/ 0 h 238"/>
                <a:gd name="T2" fmla="*/ 0 w 386"/>
                <a:gd name="T3" fmla="*/ 0 h 238"/>
                <a:gd name="T4" fmla="*/ 0 w 386"/>
                <a:gd name="T5" fmla="*/ 0 h 238"/>
                <a:gd name="T6" fmla="*/ 0 w 386"/>
                <a:gd name="T7" fmla="*/ 0 h 238"/>
                <a:gd name="T8" fmla="*/ 0 60000 65536"/>
                <a:gd name="T9" fmla="*/ 0 60000 65536"/>
                <a:gd name="T10" fmla="*/ 0 60000 65536"/>
                <a:gd name="T11" fmla="*/ 0 60000 65536"/>
                <a:gd name="T12" fmla="*/ 0 w 386"/>
                <a:gd name="T13" fmla="*/ 0 h 238"/>
                <a:gd name="T14" fmla="*/ 386 w 386"/>
                <a:gd name="T15" fmla="*/ 238 h 238"/>
              </a:gdLst>
              <a:ahLst/>
              <a:cxnLst>
                <a:cxn ang="T8">
                  <a:pos x="T0" y="T1"/>
                </a:cxn>
                <a:cxn ang="T9">
                  <a:pos x="T2" y="T3"/>
                </a:cxn>
                <a:cxn ang="T10">
                  <a:pos x="T4" y="T5"/>
                </a:cxn>
                <a:cxn ang="T11">
                  <a:pos x="T6" y="T7"/>
                </a:cxn>
              </a:cxnLst>
              <a:rect l="T12" t="T13" r="T14" b="T15"/>
              <a:pathLst>
                <a:path w="386" h="238">
                  <a:moveTo>
                    <a:pt x="386" y="16"/>
                  </a:moveTo>
                  <a:lnTo>
                    <a:pt x="0" y="0"/>
                  </a:lnTo>
                  <a:lnTo>
                    <a:pt x="209" y="238"/>
                  </a:lnTo>
                  <a:lnTo>
                    <a:pt x="386" y="16"/>
                  </a:lnTo>
                  <a:close/>
                </a:path>
              </a:pathLst>
            </a:custGeom>
            <a:solidFill>
              <a:srgbClr val="000000"/>
            </a:solidFill>
            <a:ln w="9525">
              <a:noFill/>
              <a:miter lim="800000"/>
              <a:headEnd/>
              <a:tailEnd/>
            </a:ln>
          </p:spPr>
          <p:txBody>
            <a:bodyPr/>
            <a:lstStyle/>
            <a:p>
              <a:endParaRPr lang="zh-CN" altLang="en-US"/>
            </a:p>
          </p:txBody>
        </p:sp>
      </p:grpSp>
      <p:grpSp>
        <p:nvGrpSpPr>
          <p:cNvPr id="329" name="Group 137"/>
          <p:cNvGrpSpPr>
            <a:grpSpLocks/>
          </p:cNvGrpSpPr>
          <p:nvPr/>
        </p:nvGrpSpPr>
        <p:grpSpPr bwMode="auto">
          <a:xfrm>
            <a:off x="5911875" y="4584700"/>
            <a:ext cx="531813" cy="236538"/>
            <a:chOff x="0" y="0"/>
            <a:chExt cx="335" cy="149"/>
          </a:xfrm>
        </p:grpSpPr>
        <p:sp>
          <p:nvSpPr>
            <p:cNvPr id="330" name="未知"/>
            <p:cNvSpPr>
              <a:spLocks noChangeArrowheads="1"/>
            </p:cNvSpPr>
            <p:nvPr/>
          </p:nvSpPr>
          <p:spPr bwMode="auto">
            <a:xfrm>
              <a:off x="0" y="34"/>
              <a:ext cx="245" cy="115"/>
            </a:xfrm>
            <a:custGeom>
              <a:avLst/>
              <a:gdLst>
                <a:gd name="T0" fmla="*/ 0 w 735"/>
                <a:gd name="T1" fmla="*/ 0 h 346"/>
                <a:gd name="T2" fmla="*/ 0 w 735"/>
                <a:gd name="T3" fmla="*/ 0 h 346"/>
                <a:gd name="T4" fmla="*/ 0 w 735"/>
                <a:gd name="T5" fmla="*/ 0 h 346"/>
                <a:gd name="T6" fmla="*/ 0 w 735"/>
                <a:gd name="T7" fmla="*/ 0 h 346"/>
                <a:gd name="T8" fmla="*/ 0 w 735"/>
                <a:gd name="T9" fmla="*/ 0 h 346"/>
                <a:gd name="T10" fmla="*/ 0 60000 65536"/>
                <a:gd name="T11" fmla="*/ 0 60000 65536"/>
                <a:gd name="T12" fmla="*/ 0 60000 65536"/>
                <a:gd name="T13" fmla="*/ 0 60000 65536"/>
                <a:gd name="T14" fmla="*/ 0 60000 65536"/>
                <a:gd name="T15" fmla="*/ 0 w 735"/>
                <a:gd name="T16" fmla="*/ 0 h 346"/>
                <a:gd name="T17" fmla="*/ 735 w 735"/>
                <a:gd name="T18" fmla="*/ 346 h 346"/>
              </a:gdLst>
              <a:ahLst/>
              <a:cxnLst>
                <a:cxn ang="T10">
                  <a:pos x="T0" y="T1"/>
                </a:cxn>
                <a:cxn ang="T11">
                  <a:pos x="T2" y="T3"/>
                </a:cxn>
                <a:cxn ang="T12">
                  <a:pos x="T4" y="T5"/>
                </a:cxn>
                <a:cxn ang="T13">
                  <a:pos x="T6" y="T7"/>
                </a:cxn>
                <a:cxn ang="T14">
                  <a:pos x="T8" y="T9"/>
                </a:cxn>
              </a:cxnLst>
              <a:rect l="T15" t="T16" r="T17" b="T18"/>
              <a:pathLst>
                <a:path w="735" h="346">
                  <a:moveTo>
                    <a:pt x="0" y="305"/>
                  </a:moveTo>
                  <a:lnTo>
                    <a:pt x="34" y="346"/>
                  </a:lnTo>
                  <a:lnTo>
                    <a:pt x="735" y="41"/>
                  </a:lnTo>
                  <a:lnTo>
                    <a:pt x="699" y="0"/>
                  </a:lnTo>
                  <a:lnTo>
                    <a:pt x="0" y="305"/>
                  </a:lnTo>
                  <a:close/>
                </a:path>
              </a:pathLst>
            </a:custGeom>
            <a:solidFill>
              <a:srgbClr val="000000"/>
            </a:solidFill>
            <a:ln w="9525">
              <a:noFill/>
              <a:miter lim="800000"/>
              <a:headEnd/>
              <a:tailEnd/>
            </a:ln>
          </p:spPr>
          <p:txBody>
            <a:bodyPr/>
            <a:lstStyle/>
            <a:p>
              <a:endParaRPr lang="zh-CN" altLang="en-US"/>
            </a:p>
          </p:txBody>
        </p:sp>
        <p:sp>
          <p:nvSpPr>
            <p:cNvPr id="331" name="未知"/>
            <p:cNvSpPr>
              <a:spLocks noChangeArrowheads="1"/>
            </p:cNvSpPr>
            <p:nvPr/>
          </p:nvSpPr>
          <p:spPr bwMode="auto">
            <a:xfrm>
              <a:off x="206" y="0"/>
              <a:ext cx="129" cy="80"/>
            </a:xfrm>
            <a:custGeom>
              <a:avLst/>
              <a:gdLst>
                <a:gd name="T0" fmla="*/ 0 w 387"/>
                <a:gd name="T1" fmla="*/ 0 h 241"/>
                <a:gd name="T2" fmla="*/ 0 w 387"/>
                <a:gd name="T3" fmla="*/ 0 h 241"/>
                <a:gd name="T4" fmla="*/ 0 w 387"/>
                <a:gd name="T5" fmla="*/ 0 h 241"/>
                <a:gd name="T6" fmla="*/ 0 w 387"/>
                <a:gd name="T7" fmla="*/ 0 h 241"/>
                <a:gd name="T8" fmla="*/ 0 60000 65536"/>
                <a:gd name="T9" fmla="*/ 0 60000 65536"/>
                <a:gd name="T10" fmla="*/ 0 60000 65536"/>
                <a:gd name="T11" fmla="*/ 0 60000 65536"/>
                <a:gd name="T12" fmla="*/ 0 w 387"/>
                <a:gd name="T13" fmla="*/ 0 h 241"/>
                <a:gd name="T14" fmla="*/ 387 w 387"/>
                <a:gd name="T15" fmla="*/ 241 h 241"/>
              </a:gdLst>
              <a:ahLst/>
              <a:cxnLst>
                <a:cxn ang="T8">
                  <a:pos x="T0" y="T1"/>
                </a:cxn>
                <a:cxn ang="T9">
                  <a:pos x="T2" y="T3"/>
                </a:cxn>
                <a:cxn ang="T10">
                  <a:pos x="T4" y="T5"/>
                </a:cxn>
                <a:cxn ang="T11">
                  <a:pos x="T6" y="T7"/>
                </a:cxn>
              </a:cxnLst>
              <a:rect l="T12" t="T13" r="T14" b="T15"/>
              <a:pathLst>
                <a:path w="387" h="241">
                  <a:moveTo>
                    <a:pt x="178" y="241"/>
                  </a:moveTo>
                  <a:lnTo>
                    <a:pt x="387" y="0"/>
                  </a:lnTo>
                  <a:lnTo>
                    <a:pt x="0" y="19"/>
                  </a:lnTo>
                  <a:lnTo>
                    <a:pt x="178" y="241"/>
                  </a:lnTo>
                  <a:close/>
                </a:path>
              </a:pathLst>
            </a:custGeom>
            <a:solidFill>
              <a:srgbClr val="000000"/>
            </a:solidFill>
            <a:ln w="9525">
              <a:noFill/>
              <a:miter lim="800000"/>
              <a:headEnd/>
              <a:tailEnd/>
            </a:ln>
          </p:spPr>
          <p:txBody>
            <a:bodyPr/>
            <a:lstStyle/>
            <a:p>
              <a:endParaRPr lang="zh-CN" altLang="en-US"/>
            </a:p>
          </p:txBody>
        </p:sp>
      </p:grpSp>
      <p:sp>
        <p:nvSpPr>
          <p:cNvPr id="332" name="AutoShape 140"/>
          <p:cNvSpPr>
            <a:spLocks noChangeArrowheads="1"/>
          </p:cNvSpPr>
          <p:nvPr/>
        </p:nvSpPr>
        <p:spPr bwMode="auto">
          <a:xfrm>
            <a:off x="1250975" y="823913"/>
            <a:ext cx="915988" cy="5056187"/>
          </a:xfrm>
          <a:prstGeom prst="upArrow">
            <a:avLst>
              <a:gd name="adj1" fmla="val 50000"/>
              <a:gd name="adj2" fmla="val 137998"/>
            </a:avLst>
          </a:prstGeom>
          <a:gradFill rotWithShape="1">
            <a:gsLst>
              <a:gs pos="0">
                <a:srgbClr val="0000FF"/>
              </a:gs>
              <a:gs pos="100000">
                <a:srgbClr val="AEAEFF"/>
              </a:gs>
            </a:gsLst>
            <a:lin ang="0" scaled="1"/>
          </a:gradFill>
          <a:ln w="9525">
            <a:noFill/>
            <a:miter lim="800000"/>
            <a:headEnd/>
            <a:tailEnd/>
          </a:ln>
        </p:spPr>
        <p:txBody>
          <a:bodyPr vert="eaVert" wrap="none" anchor="ctr"/>
          <a:lstStyle/>
          <a:p>
            <a:endParaRPr lang="zh-CN" altLang="en-US"/>
          </a:p>
        </p:txBody>
      </p:sp>
      <p:sp>
        <p:nvSpPr>
          <p:cNvPr id="333" name="Text Box 141"/>
          <p:cNvSpPr txBox="1">
            <a:spLocks noChangeArrowheads="1"/>
          </p:cNvSpPr>
          <p:nvPr/>
        </p:nvSpPr>
        <p:spPr bwMode="auto">
          <a:xfrm>
            <a:off x="1463700" y="2281238"/>
            <a:ext cx="549275" cy="2290762"/>
          </a:xfrm>
          <a:prstGeom prst="rect">
            <a:avLst/>
          </a:prstGeom>
          <a:noFill/>
          <a:ln w="9525">
            <a:noFill/>
            <a:miter lim="800000"/>
            <a:headEnd/>
            <a:tailEnd/>
          </a:ln>
        </p:spPr>
        <p:txBody>
          <a:bodyPr vert="eaVert">
            <a:spAutoFit/>
          </a:bodyPr>
          <a:lstStyle/>
          <a:p>
            <a:pPr algn="ctr">
              <a:spcBef>
                <a:spcPct val="50000"/>
              </a:spcBef>
            </a:pPr>
            <a:r>
              <a:rPr lang="zh-CN" sz="2400">
                <a:solidFill>
                  <a:schemeClr val="bg1"/>
                </a:solidFill>
                <a:latin typeface="Comic Sans MS" pitchFamily="66" charset="0"/>
              </a:rPr>
              <a:t>管理路线</a:t>
            </a:r>
          </a:p>
        </p:txBody>
      </p:sp>
      <p:sp>
        <p:nvSpPr>
          <p:cNvPr id="334" name="AutoShape 142"/>
          <p:cNvSpPr>
            <a:spLocks noChangeArrowheads="1"/>
          </p:cNvSpPr>
          <p:nvPr/>
        </p:nvSpPr>
        <p:spPr bwMode="auto">
          <a:xfrm>
            <a:off x="8477275" y="881063"/>
            <a:ext cx="927100" cy="4857750"/>
          </a:xfrm>
          <a:prstGeom prst="upArrow">
            <a:avLst>
              <a:gd name="adj1" fmla="val 50000"/>
              <a:gd name="adj2" fmla="val 130993"/>
            </a:avLst>
          </a:prstGeom>
          <a:gradFill rotWithShape="1">
            <a:gsLst>
              <a:gs pos="0">
                <a:srgbClr val="0000FF"/>
              </a:gs>
              <a:gs pos="100000">
                <a:srgbClr val="AEAEFF"/>
              </a:gs>
            </a:gsLst>
            <a:lin ang="0" scaled="1"/>
          </a:gradFill>
          <a:ln w="9525">
            <a:noFill/>
            <a:miter lim="800000"/>
            <a:headEnd/>
            <a:tailEnd/>
          </a:ln>
        </p:spPr>
        <p:txBody>
          <a:bodyPr vert="eaVert" wrap="none" anchor="ctr"/>
          <a:lstStyle/>
          <a:p>
            <a:endParaRPr lang="zh-CN" altLang="en-US"/>
          </a:p>
        </p:txBody>
      </p:sp>
      <p:sp>
        <p:nvSpPr>
          <p:cNvPr id="335" name="Text Box 143"/>
          <p:cNvSpPr txBox="1">
            <a:spLocks noChangeArrowheads="1"/>
          </p:cNvSpPr>
          <p:nvPr/>
        </p:nvSpPr>
        <p:spPr bwMode="auto">
          <a:xfrm>
            <a:off x="8616975" y="1955800"/>
            <a:ext cx="549275" cy="2706688"/>
          </a:xfrm>
          <a:prstGeom prst="rect">
            <a:avLst/>
          </a:prstGeom>
          <a:noFill/>
          <a:ln w="9525">
            <a:noFill/>
            <a:miter lim="800000"/>
            <a:headEnd/>
            <a:tailEnd/>
          </a:ln>
        </p:spPr>
        <p:txBody>
          <a:bodyPr vert="eaVert">
            <a:spAutoFit/>
          </a:bodyPr>
          <a:lstStyle/>
          <a:p>
            <a:pPr algn="ctr">
              <a:spcBef>
                <a:spcPct val="50000"/>
              </a:spcBef>
            </a:pPr>
            <a:r>
              <a:rPr lang="zh-CN" sz="2400">
                <a:solidFill>
                  <a:schemeClr val="bg1"/>
                </a:solidFill>
                <a:latin typeface="Comic Sans MS" pitchFamily="66" charset="0"/>
              </a:rPr>
              <a:t>技术路线</a:t>
            </a:r>
          </a:p>
        </p:txBody>
      </p:sp>
      <p:sp>
        <p:nvSpPr>
          <p:cNvPr id="336" name="Rectangle 183"/>
          <p:cNvSpPr>
            <a:spLocks noChangeArrowheads="1"/>
          </p:cNvSpPr>
          <p:nvPr/>
        </p:nvSpPr>
        <p:spPr bwMode="auto">
          <a:xfrm>
            <a:off x="3500463" y="3771900"/>
            <a:ext cx="34925" cy="334963"/>
          </a:xfrm>
          <a:prstGeom prst="rect">
            <a:avLst/>
          </a:prstGeom>
          <a:solidFill>
            <a:srgbClr val="000000"/>
          </a:solidFill>
          <a:ln w="9525">
            <a:noFill/>
            <a:miter lim="800000"/>
            <a:headEnd/>
            <a:tailEnd/>
          </a:ln>
        </p:spPr>
        <p:txBody>
          <a:bodyPr/>
          <a:lstStyle/>
          <a:p>
            <a:endParaRPr lang="zh-CN" altLang="en-US"/>
          </a:p>
        </p:txBody>
      </p:sp>
      <p:sp>
        <p:nvSpPr>
          <p:cNvPr id="337" name="未知"/>
          <p:cNvSpPr>
            <a:spLocks noChangeArrowheads="1"/>
          </p:cNvSpPr>
          <p:nvPr/>
        </p:nvSpPr>
        <p:spPr bwMode="auto">
          <a:xfrm>
            <a:off x="3427438" y="3638550"/>
            <a:ext cx="184150" cy="134938"/>
          </a:xfrm>
          <a:custGeom>
            <a:avLst/>
            <a:gdLst>
              <a:gd name="T0" fmla="*/ 2147483647 w 349"/>
              <a:gd name="T1" fmla="*/ 2147483647 h 256"/>
              <a:gd name="T2" fmla="*/ 2147483647 w 349"/>
              <a:gd name="T3" fmla="*/ 0 h 256"/>
              <a:gd name="T4" fmla="*/ 0 w 349"/>
              <a:gd name="T5" fmla="*/ 2147483647 h 256"/>
              <a:gd name="T6" fmla="*/ 2147483647 w 349"/>
              <a:gd name="T7" fmla="*/ 2147483647 h 256"/>
              <a:gd name="T8" fmla="*/ 0 60000 65536"/>
              <a:gd name="T9" fmla="*/ 0 60000 65536"/>
              <a:gd name="T10" fmla="*/ 0 60000 65536"/>
              <a:gd name="T11" fmla="*/ 0 60000 65536"/>
              <a:gd name="T12" fmla="*/ 0 w 349"/>
              <a:gd name="T13" fmla="*/ 0 h 256"/>
              <a:gd name="T14" fmla="*/ 349 w 349"/>
              <a:gd name="T15" fmla="*/ 256 h 256"/>
            </a:gdLst>
            <a:ahLst/>
            <a:cxnLst>
              <a:cxn ang="T8">
                <a:pos x="T0" y="T1"/>
              </a:cxn>
              <a:cxn ang="T9">
                <a:pos x="T2" y="T3"/>
              </a:cxn>
              <a:cxn ang="T10">
                <a:pos x="T4" y="T5"/>
              </a:cxn>
              <a:cxn ang="T11">
                <a:pos x="T6" y="T7"/>
              </a:cxn>
            </a:cxnLst>
            <a:rect l="T12" t="T13" r="T14" b="T15"/>
            <a:pathLst>
              <a:path w="349" h="256">
                <a:moveTo>
                  <a:pt x="349" y="256"/>
                </a:moveTo>
                <a:lnTo>
                  <a:pt x="172" y="0"/>
                </a:lnTo>
                <a:lnTo>
                  <a:pt x="0" y="256"/>
                </a:lnTo>
                <a:lnTo>
                  <a:pt x="349" y="256"/>
                </a:lnTo>
                <a:close/>
              </a:path>
            </a:pathLst>
          </a:custGeom>
          <a:solidFill>
            <a:srgbClr val="000000"/>
          </a:solidFill>
          <a:ln w="9525">
            <a:noFill/>
            <a:miter lim="800000"/>
            <a:headEnd/>
            <a:tailEnd/>
          </a:ln>
        </p:spPr>
        <p:txBody>
          <a:bodyPr/>
          <a:lstStyle/>
          <a:p>
            <a:endParaRPr lang="zh-CN" altLang="en-US"/>
          </a:p>
        </p:txBody>
      </p:sp>
      <p:sp>
        <p:nvSpPr>
          <p:cNvPr id="338" name="Oval 185"/>
          <p:cNvSpPr>
            <a:spLocks noChangeArrowheads="1"/>
          </p:cNvSpPr>
          <p:nvPr/>
        </p:nvSpPr>
        <p:spPr bwMode="auto">
          <a:xfrm>
            <a:off x="2636863" y="4133850"/>
            <a:ext cx="1797050" cy="515938"/>
          </a:xfrm>
          <a:prstGeom prst="ellipse">
            <a:avLst/>
          </a:prstGeom>
          <a:solidFill>
            <a:srgbClr val="FFCCFF"/>
          </a:solidFill>
          <a:ln w="9525">
            <a:noFill/>
            <a:round/>
            <a:headEnd/>
            <a:tailEnd/>
          </a:ln>
        </p:spPr>
        <p:txBody>
          <a:bodyPr/>
          <a:lstStyle/>
          <a:p>
            <a:endParaRPr lang="zh-CN" altLang="en-US"/>
          </a:p>
        </p:txBody>
      </p:sp>
      <p:sp>
        <p:nvSpPr>
          <p:cNvPr id="339" name="Oval 186"/>
          <p:cNvSpPr>
            <a:spLocks noChangeArrowheads="1"/>
          </p:cNvSpPr>
          <p:nvPr/>
        </p:nvSpPr>
        <p:spPr bwMode="auto">
          <a:xfrm>
            <a:off x="2697188" y="4151313"/>
            <a:ext cx="1677987" cy="482600"/>
          </a:xfrm>
          <a:prstGeom prst="ellipse">
            <a:avLst/>
          </a:prstGeom>
          <a:solidFill>
            <a:srgbClr val="FFCCFF"/>
          </a:solidFill>
          <a:ln w="9525">
            <a:noFill/>
            <a:round/>
            <a:headEnd/>
            <a:tailEnd/>
          </a:ln>
        </p:spPr>
        <p:txBody>
          <a:bodyPr/>
          <a:lstStyle/>
          <a:p>
            <a:endParaRPr lang="zh-CN" altLang="en-US"/>
          </a:p>
        </p:txBody>
      </p:sp>
      <p:sp>
        <p:nvSpPr>
          <p:cNvPr id="340" name="Oval 187"/>
          <p:cNvSpPr>
            <a:spLocks noChangeArrowheads="1"/>
          </p:cNvSpPr>
          <p:nvPr/>
        </p:nvSpPr>
        <p:spPr bwMode="auto">
          <a:xfrm>
            <a:off x="2757513" y="4170363"/>
            <a:ext cx="1557337" cy="444500"/>
          </a:xfrm>
          <a:prstGeom prst="ellipse">
            <a:avLst/>
          </a:prstGeom>
          <a:solidFill>
            <a:srgbClr val="FFCCFF"/>
          </a:solidFill>
          <a:ln w="9525">
            <a:noFill/>
            <a:round/>
            <a:headEnd/>
            <a:tailEnd/>
          </a:ln>
        </p:spPr>
        <p:txBody>
          <a:bodyPr/>
          <a:lstStyle/>
          <a:p>
            <a:endParaRPr lang="zh-CN" altLang="en-US"/>
          </a:p>
        </p:txBody>
      </p:sp>
      <p:sp>
        <p:nvSpPr>
          <p:cNvPr id="341" name="Oval 188"/>
          <p:cNvSpPr>
            <a:spLocks noChangeArrowheads="1"/>
          </p:cNvSpPr>
          <p:nvPr/>
        </p:nvSpPr>
        <p:spPr bwMode="auto">
          <a:xfrm>
            <a:off x="2816250" y="4184650"/>
            <a:ext cx="1438275" cy="417513"/>
          </a:xfrm>
          <a:prstGeom prst="ellipse">
            <a:avLst/>
          </a:prstGeom>
          <a:solidFill>
            <a:srgbClr val="FFCCFF"/>
          </a:solidFill>
          <a:ln w="9525">
            <a:noFill/>
            <a:round/>
            <a:headEnd/>
            <a:tailEnd/>
          </a:ln>
        </p:spPr>
        <p:txBody>
          <a:bodyPr/>
          <a:lstStyle/>
          <a:p>
            <a:endParaRPr lang="zh-CN" altLang="en-US"/>
          </a:p>
        </p:txBody>
      </p:sp>
      <p:sp>
        <p:nvSpPr>
          <p:cNvPr id="342" name="Oval 189"/>
          <p:cNvSpPr>
            <a:spLocks noChangeArrowheads="1"/>
          </p:cNvSpPr>
          <p:nvPr/>
        </p:nvSpPr>
        <p:spPr bwMode="auto">
          <a:xfrm>
            <a:off x="2874988" y="4203700"/>
            <a:ext cx="1320800" cy="376238"/>
          </a:xfrm>
          <a:prstGeom prst="ellipse">
            <a:avLst/>
          </a:prstGeom>
          <a:solidFill>
            <a:srgbClr val="CCFFFF"/>
          </a:solidFill>
          <a:ln w="9525">
            <a:noFill/>
            <a:round/>
            <a:headEnd/>
            <a:tailEnd/>
          </a:ln>
        </p:spPr>
        <p:txBody>
          <a:bodyPr/>
          <a:lstStyle/>
          <a:p>
            <a:endParaRPr lang="zh-CN" altLang="en-US"/>
          </a:p>
        </p:txBody>
      </p:sp>
      <p:sp>
        <p:nvSpPr>
          <p:cNvPr id="343" name="Oval 190"/>
          <p:cNvSpPr>
            <a:spLocks noChangeArrowheads="1"/>
          </p:cNvSpPr>
          <p:nvPr/>
        </p:nvSpPr>
        <p:spPr bwMode="auto">
          <a:xfrm>
            <a:off x="2935313" y="4221163"/>
            <a:ext cx="1198562" cy="344487"/>
          </a:xfrm>
          <a:prstGeom prst="ellipse">
            <a:avLst/>
          </a:prstGeom>
          <a:solidFill>
            <a:srgbClr val="CCFFFF"/>
          </a:solidFill>
          <a:ln w="9525">
            <a:noFill/>
            <a:round/>
            <a:headEnd/>
            <a:tailEnd/>
          </a:ln>
        </p:spPr>
        <p:txBody>
          <a:bodyPr/>
          <a:lstStyle/>
          <a:p>
            <a:endParaRPr lang="zh-CN" altLang="en-US"/>
          </a:p>
        </p:txBody>
      </p:sp>
      <p:sp>
        <p:nvSpPr>
          <p:cNvPr id="344" name="Oval 191"/>
          <p:cNvSpPr>
            <a:spLocks noChangeArrowheads="1"/>
          </p:cNvSpPr>
          <p:nvPr/>
        </p:nvSpPr>
        <p:spPr bwMode="auto">
          <a:xfrm>
            <a:off x="2994050" y="4237038"/>
            <a:ext cx="1079500" cy="307975"/>
          </a:xfrm>
          <a:prstGeom prst="ellipse">
            <a:avLst/>
          </a:prstGeom>
          <a:solidFill>
            <a:srgbClr val="CCFFFF"/>
          </a:solidFill>
          <a:ln w="9525">
            <a:noFill/>
            <a:round/>
            <a:headEnd/>
            <a:tailEnd/>
          </a:ln>
        </p:spPr>
        <p:txBody>
          <a:bodyPr/>
          <a:lstStyle/>
          <a:p>
            <a:endParaRPr lang="zh-CN" altLang="en-US"/>
          </a:p>
        </p:txBody>
      </p:sp>
      <p:sp>
        <p:nvSpPr>
          <p:cNvPr id="345" name="Oval 192"/>
          <p:cNvSpPr>
            <a:spLocks noChangeArrowheads="1"/>
          </p:cNvSpPr>
          <p:nvPr/>
        </p:nvSpPr>
        <p:spPr bwMode="auto">
          <a:xfrm>
            <a:off x="3057550" y="4254500"/>
            <a:ext cx="960438" cy="277813"/>
          </a:xfrm>
          <a:prstGeom prst="ellipse">
            <a:avLst/>
          </a:prstGeom>
          <a:solidFill>
            <a:srgbClr val="CCFFFF"/>
          </a:solidFill>
          <a:ln w="9525">
            <a:noFill/>
            <a:round/>
            <a:headEnd/>
            <a:tailEnd/>
          </a:ln>
        </p:spPr>
        <p:txBody>
          <a:bodyPr/>
          <a:lstStyle/>
          <a:p>
            <a:endParaRPr lang="zh-CN" altLang="en-US"/>
          </a:p>
        </p:txBody>
      </p:sp>
      <p:sp>
        <p:nvSpPr>
          <p:cNvPr id="346" name="Oval 193"/>
          <p:cNvSpPr>
            <a:spLocks noChangeArrowheads="1"/>
          </p:cNvSpPr>
          <p:nvPr/>
        </p:nvSpPr>
        <p:spPr bwMode="auto">
          <a:xfrm>
            <a:off x="3116288" y="4271963"/>
            <a:ext cx="841375" cy="242887"/>
          </a:xfrm>
          <a:prstGeom prst="ellipse">
            <a:avLst/>
          </a:prstGeom>
          <a:solidFill>
            <a:srgbClr val="CCFFFF"/>
          </a:solidFill>
          <a:ln w="9525">
            <a:noFill/>
            <a:round/>
            <a:headEnd/>
            <a:tailEnd/>
          </a:ln>
        </p:spPr>
        <p:txBody>
          <a:bodyPr/>
          <a:lstStyle/>
          <a:p>
            <a:endParaRPr lang="zh-CN" altLang="en-US"/>
          </a:p>
        </p:txBody>
      </p:sp>
      <p:sp>
        <p:nvSpPr>
          <p:cNvPr id="347" name="Oval 194"/>
          <p:cNvSpPr>
            <a:spLocks noChangeArrowheads="1"/>
          </p:cNvSpPr>
          <p:nvPr/>
        </p:nvSpPr>
        <p:spPr bwMode="auto">
          <a:xfrm>
            <a:off x="3176613" y="4287838"/>
            <a:ext cx="720725" cy="209550"/>
          </a:xfrm>
          <a:prstGeom prst="ellipse">
            <a:avLst/>
          </a:prstGeom>
          <a:solidFill>
            <a:srgbClr val="CCFFFF"/>
          </a:solidFill>
          <a:ln w="9525">
            <a:noFill/>
            <a:round/>
            <a:headEnd/>
            <a:tailEnd/>
          </a:ln>
        </p:spPr>
        <p:txBody>
          <a:bodyPr/>
          <a:lstStyle/>
          <a:p>
            <a:endParaRPr lang="zh-CN" altLang="en-US"/>
          </a:p>
        </p:txBody>
      </p:sp>
      <p:sp>
        <p:nvSpPr>
          <p:cNvPr id="348" name="Oval 195"/>
          <p:cNvSpPr>
            <a:spLocks noChangeArrowheads="1"/>
          </p:cNvSpPr>
          <p:nvPr/>
        </p:nvSpPr>
        <p:spPr bwMode="auto">
          <a:xfrm>
            <a:off x="3235350" y="4305300"/>
            <a:ext cx="598488" cy="176213"/>
          </a:xfrm>
          <a:prstGeom prst="ellipse">
            <a:avLst/>
          </a:prstGeom>
          <a:solidFill>
            <a:srgbClr val="CCFFFF"/>
          </a:solidFill>
          <a:ln w="9525">
            <a:noFill/>
            <a:round/>
            <a:headEnd/>
            <a:tailEnd/>
          </a:ln>
        </p:spPr>
        <p:txBody>
          <a:bodyPr/>
          <a:lstStyle/>
          <a:p>
            <a:endParaRPr lang="zh-CN" altLang="en-US"/>
          </a:p>
        </p:txBody>
      </p:sp>
      <p:sp>
        <p:nvSpPr>
          <p:cNvPr id="349" name="Oval 196"/>
          <p:cNvSpPr>
            <a:spLocks noChangeArrowheads="1"/>
          </p:cNvSpPr>
          <p:nvPr/>
        </p:nvSpPr>
        <p:spPr bwMode="auto">
          <a:xfrm>
            <a:off x="3295675" y="4322763"/>
            <a:ext cx="481013" cy="139700"/>
          </a:xfrm>
          <a:prstGeom prst="ellipse">
            <a:avLst/>
          </a:prstGeom>
          <a:solidFill>
            <a:srgbClr val="CCFFFF"/>
          </a:solidFill>
          <a:ln w="9525">
            <a:noFill/>
            <a:round/>
            <a:headEnd/>
            <a:tailEnd/>
          </a:ln>
        </p:spPr>
        <p:txBody>
          <a:bodyPr/>
          <a:lstStyle/>
          <a:p>
            <a:endParaRPr lang="zh-CN" altLang="en-US"/>
          </a:p>
        </p:txBody>
      </p:sp>
      <p:sp>
        <p:nvSpPr>
          <p:cNvPr id="350" name="Oval 197"/>
          <p:cNvSpPr>
            <a:spLocks noChangeArrowheads="1"/>
          </p:cNvSpPr>
          <p:nvPr/>
        </p:nvSpPr>
        <p:spPr bwMode="auto">
          <a:xfrm>
            <a:off x="3354413" y="4338638"/>
            <a:ext cx="361950" cy="106362"/>
          </a:xfrm>
          <a:prstGeom prst="ellipse">
            <a:avLst/>
          </a:prstGeom>
          <a:solidFill>
            <a:srgbClr val="CCFFFF"/>
          </a:solidFill>
          <a:ln w="9525">
            <a:noFill/>
            <a:round/>
            <a:headEnd/>
            <a:tailEnd/>
          </a:ln>
        </p:spPr>
        <p:txBody>
          <a:bodyPr/>
          <a:lstStyle/>
          <a:p>
            <a:endParaRPr lang="zh-CN" altLang="en-US"/>
          </a:p>
        </p:txBody>
      </p:sp>
      <p:sp>
        <p:nvSpPr>
          <p:cNvPr id="351" name="Oval 198"/>
          <p:cNvSpPr>
            <a:spLocks noChangeArrowheads="1"/>
          </p:cNvSpPr>
          <p:nvPr/>
        </p:nvSpPr>
        <p:spPr bwMode="auto">
          <a:xfrm>
            <a:off x="3414738" y="4357688"/>
            <a:ext cx="242887" cy="69850"/>
          </a:xfrm>
          <a:prstGeom prst="ellipse">
            <a:avLst/>
          </a:prstGeom>
          <a:solidFill>
            <a:srgbClr val="CCFFFF"/>
          </a:solidFill>
          <a:ln w="9525">
            <a:noFill/>
            <a:round/>
            <a:headEnd/>
            <a:tailEnd/>
          </a:ln>
        </p:spPr>
        <p:txBody>
          <a:bodyPr/>
          <a:lstStyle/>
          <a:p>
            <a:endParaRPr lang="zh-CN" altLang="en-US"/>
          </a:p>
        </p:txBody>
      </p:sp>
      <p:sp>
        <p:nvSpPr>
          <p:cNvPr id="352" name="Oval 199"/>
          <p:cNvSpPr>
            <a:spLocks noChangeArrowheads="1"/>
          </p:cNvSpPr>
          <p:nvPr/>
        </p:nvSpPr>
        <p:spPr bwMode="auto">
          <a:xfrm>
            <a:off x="3475063" y="4375150"/>
            <a:ext cx="122237" cy="36513"/>
          </a:xfrm>
          <a:prstGeom prst="ellipse">
            <a:avLst/>
          </a:prstGeom>
          <a:solidFill>
            <a:srgbClr val="CCFFFF"/>
          </a:solidFill>
          <a:ln w="9525">
            <a:noFill/>
            <a:round/>
            <a:headEnd/>
            <a:tailEnd/>
          </a:ln>
        </p:spPr>
        <p:txBody>
          <a:bodyPr/>
          <a:lstStyle/>
          <a:p>
            <a:endParaRPr lang="zh-CN" altLang="en-US"/>
          </a:p>
        </p:txBody>
      </p:sp>
      <p:sp>
        <p:nvSpPr>
          <p:cNvPr id="353" name="Rectangle 200"/>
          <p:cNvSpPr>
            <a:spLocks noChangeArrowheads="1"/>
          </p:cNvSpPr>
          <p:nvPr/>
        </p:nvSpPr>
        <p:spPr bwMode="auto">
          <a:xfrm>
            <a:off x="2546375" y="4210050"/>
            <a:ext cx="2012950" cy="274638"/>
          </a:xfrm>
          <a:prstGeom prst="rect">
            <a:avLst/>
          </a:prstGeom>
          <a:noFill/>
          <a:ln w="9525">
            <a:noFill/>
            <a:miter lim="800000"/>
            <a:headEnd/>
            <a:tailEnd/>
          </a:ln>
        </p:spPr>
        <p:txBody>
          <a:bodyPr lIns="0" tIns="0" rIns="0" bIns="0">
            <a:spAutoFit/>
          </a:bodyPr>
          <a:lstStyle/>
          <a:p>
            <a:pPr algn="ctr"/>
            <a:r>
              <a:rPr lang="zh-CN">
                <a:latin typeface="黑体" pitchFamily="49" charset="-122"/>
                <a:ea typeface="黑体" pitchFamily="49" charset="-122"/>
              </a:rPr>
              <a:t>项目</a:t>
            </a:r>
            <a:r>
              <a:rPr lang="zh-CN" altLang="en-US">
                <a:latin typeface="黑体" pitchFamily="49" charset="-122"/>
                <a:ea typeface="黑体" pitchFamily="49" charset="-122"/>
              </a:rPr>
              <a:t>管理</a:t>
            </a:r>
            <a:r>
              <a:rPr lang="en-US" altLang="zh-CN">
                <a:latin typeface="黑体" pitchFamily="49" charset="-122"/>
                <a:ea typeface="黑体" pitchFamily="49" charset="-122"/>
              </a:rPr>
              <a:t>M4/M5</a:t>
            </a:r>
            <a:endParaRPr lang="zh-CN" altLang="zh-CN">
              <a:latin typeface="黑体" pitchFamily="49" charset="-122"/>
              <a:ea typeface="黑体" pitchFamily="49" charset="-122"/>
            </a:endParaRPr>
          </a:p>
        </p:txBody>
      </p:sp>
      <p:sp>
        <p:nvSpPr>
          <p:cNvPr id="354" name="Rectangle 201"/>
          <p:cNvSpPr>
            <a:spLocks noChangeArrowheads="1"/>
          </p:cNvSpPr>
          <p:nvPr/>
        </p:nvSpPr>
        <p:spPr bwMode="auto">
          <a:xfrm>
            <a:off x="7069163" y="3771900"/>
            <a:ext cx="34925" cy="334963"/>
          </a:xfrm>
          <a:prstGeom prst="rect">
            <a:avLst/>
          </a:prstGeom>
          <a:solidFill>
            <a:srgbClr val="000000"/>
          </a:solidFill>
          <a:ln w="9525">
            <a:noFill/>
            <a:miter lim="800000"/>
            <a:headEnd/>
            <a:tailEnd/>
          </a:ln>
        </p:spPr>
        <p:txBody>
          <a:bodyPr/>
          <a:lstStyle/>
          <a:p>
            <a:endParaRPr lang="zh-CN" altLang="en-US"/>
          </a:p>
        </p:txBody>
      </p:sp>
      <p:sp>
        <p:nvSpPr>
          <p:cNvPr id="355" name="未知"/>
          <p:cNvSpPr>
            <a:spLocks noChangeArrowheads="1"/>
          </p:cNvSpPr>
          <p:nvPr/>
        </p:nvSpPr>
        <p:spPr bwMode="auto">
          <a:xfrm>
            <a:off x="6996138" y="3638550"/>
            <a:ext cx="184150" cy="134938"/>
          </a:xfrm>
          <a:custGeom>
            <a:avLst/>
            <a:gdLst>
              <a:gd name="T0" fmla="*/ 2147483647 w 348"/>
              <a:gd name="T1" fmla="*/ 2147483647 h 256"/>
              <a:gd name="T2" fmla="*/ 2147483647 w 348"/>
              <a:gd name="T3" fmla="*/ 0 h 256"/>
              <a:gd name="T4" fmla="*/ 0 w 348"/>
              <a:gd name="T5" fmla="*/ 2147483647 h 256"/>
              <a:gd name="T6" fmla="*/ 2147483647 w 348"/>
              <a:gd name="T7" fmla="*/ 2147483647 h 256"/>
              <a:gd name="T8" fmla="*/ 0 60000 65536"/>
              <a:gd name="T9" fmla="*/ 0 60000 65536"/>
              <a:gd name="T10" fmla="*/ 0 60000 65536"/>
              <a:gd name="T11" fmla="*/ 0 60000 65536"/>
              <a:gd name="T12" fmla="*/ 0 w 348"/>
              <a:gd name="T13" fmla="*/ 0 h 256"/>
              <a:gd name="T14" fmla="*/ 348 w 348"/>
              <a:gd name="T15" fmla="*/ 256 h 256"/>
            </a:gdLst>
            <a:ahLst/>
            <a:cxnLst>
              <a:cxn ang="T8">
                <a:pos x="T0" y="T1"/>
              </a:cxn>
              <a:cxn ang="T9">
                <a:pos x="T2" y="T3"/>
              </a:cxn>
              <a:cxn ang="T10">
                <a:pos x="T4" y="T5"/>
              </a:cxn>
              <a:cxn ang="T11">
                <a:pos x="T6" y="T7"/>
              </a:cxn>
            </a:cxnLst>
            <a:rect l="T12" t="T13" r="T14" b="T15"/>
            <a:pathLst>
              <a:path w="348" h="256">
                <a:moveTo>
                  <a:pt x="348" y="256"/>
                </a:moveTo>
                <a:lnTo>
                  <a:pt x="171" y="0"/>
                </a:lnTo>
                <a:lnTo>
                  <a:pt x="0" y="256"/>
                </a:lnTo>
                <a:lnTo>
                  <a:pt x="348" y="256"/>
                </a:lnTo>
                <a:close/>
              </a:path>
            </a:pathLst>
          </a:custGeom>
          <a:solidFill>
            <a:srgbClr val="000000"/>
          </a:solidFill>
          <a:ln w="9525">
            <a:noFill/>
            <a:miter lim="800000"/>
            <a:headEnd/>
            <a:tailEnd/>
          </a:ln>
        </p:spPr>
        <p:txBody>
          <a:bodyPr/>
          <a:lstStyle/>
          <a:p>
            <a:endParaRPr lang="zh-CN" altLang="en-US"/>
          </a:p>
        </p:txBody>
      </p:sp>
      <p:sp>
        <p:nvSpPr>
          <p:cNvPr id="356" name="Oval 203"/>
          <p:cNvSpPr>
            <a:spLocks noChangeArrowheads="1"/>
          </p:cNvSpPr>
          <p:nvPr/>
        </p:nvSpPr>
        <p:spPr bwMode="auto">
          <a:xfrm>
            <a:off x="6094438" y="4119563"/>
            <a:ext cx="1914525" cy="547687"/>
          </a:xfrm>
          <a:prstGeom prst="ellipse">
            <a:avLst/>
          </a:prstGeom>
          <a:solidFill>
            <a:srgbClr val="FFFFFF"/>
          </a:solidFill>
          <a:ln w="9525">
            <a:noFill/>
            <a:round/>
            <a:headEnd/>
            <a:tailEnd/>
          </a:ln>
        </p:spPr>
        <p:txBody>
          <a:bodyPr/>
          <a:lstStyle/>
          <a:p>
            <a:endParaRPr lang="zh-CN" altLang="en-US"/>
          </a:p>
        </p:txBody>
      </p:sp>
      <p:sp>
        <p:nvSpPr>
          <p:cNvPr id="357" name="Oval 204"/>
          <p:cNvSpPr>
            <a:spLocks noChangeArrowheads="1"/>
          </p:cNvSpPr>
          <p:nvPr/>
        </p:nvSpPr>
        <p:spPr bwMode="auto">
          <a:xfrm>
            <a:off x="6151588" y="4133850"/>
            <a:ext cx="1793875" cy="515938"/>
          </a:xfrm>
          <a:prstGeom prst="ellipse">
            <a:avLst/>
          </a:prstGeom>
          <a:solidFill>
            <a:srgbClr val="FFCCFF"/>
          </a:solidFill>
          <a:ln w="9525">
            <a:noFill/>
            <a:round/>
            <a:headEnd/>
            <a:tailEnd/>
          </a:ln>
        </p:spPr>
        <p:txBody>
          <a:bodyPr/>
          <a:lstStyle/>
          <a:p>
            <a:endParaRPr lang="zh-CN" altLang="en-US"/>
          </a:p>
        </p:txBody>
      </p:sp>
      <p:sp>
        <p:nvSpPr>
          <p:cNvPr id="358" name="Oval 205"/>
          <p:cNvSpPr>
            <a:spLocks noChangeArrowheads="1"/>
          </p:cNvSpPr>
          <p:nvPr/>
        </p:nvSpPr>
        <p:spPr bwMode="auto">
          <a:xfrm>
            <a:off x="6211913" y="4151313"/>
            <a:ext cx="1674812" cy="482600"/>
          </a:xfrm>
          <a:prstGeom prst="ellipse">
            <a:avLst/>
          </a:prstGeom>
          <a:solidFill>
            <a:srgbClr val="FFCCFF"/>
          </a:solidFill>
          <a:ln w="9525">
            <a:noFill/>
            <a:round/>
            <a:headEnd/>
            <a:tailEnd/>
          </a:ln>
        </p:spPr>
        <p:txBody>
          <a:bodyPr/>
          <a:lstStyle/>
          <a:p>
            <a:endParaRPr lang="zh-CN" altLang="en-US"/>
          </a:p>
        </p:txBody>
      </p:sp>
      <p:sp>
        <p:nvSpPr>
          <p:cNvPr id="359" name="Oval 206"/>
          <p:cNvSpPr>
            <a:spLocks noChangeArrowheads="1"/>
          </p:cNvSpPr>
          <p:nvPr/>
        </p:nvSpPr>
        <p:spPr bwMode="auto">
          <a:xfrm>
            <a:off x="6270650" y="4170363"/>
            <a:ext cx="1555750" cy="444500"/>
          </a:xfrm>
          <a:prstGeom prst="ellipse">
            <a:avLst/>
          </a:prstGeom>
          <a:solidFill>
            <a:srgbClr val="FFCCFF"/>
          </a:solidFill>
          <a:ln w="9525">
            <a:noFill/>
            <a:round/>
            <a:headEnd/>
            <a:tailEnd/>
          </a:ln>
        </p:spPr>
        <p:txBody>
          <a:bodyPr/>
          <a:lstStyle/>
          <a:p>
            <a:endParaRPr lang="zh-CN" altLang="en-US"/>
          </a:p>
        </p:txBody>
      </p:sp>
      <p:sp>
        <p:nvSpPr>
          <p:cNvPr id="360" name="Oval 207"/>
          <p:cNvSpPr>
            <a:spLocks noChangeArrowheads="1"/>
          </p:cNvSpPr>
          <p:nvPr/>
        </p:nvSpPr>
        <p:spPr bwMode="auto">
          <a:xfrm>
            <a:off x="6329388" y="4184650"/>
            <a:ext cx="1438275" cy="417513"/>
          </a:xfrm>
          <a:prstGeom prst="ellipse">
            <a:avLst/>
          </a:prstGeom>
          <a:solidFill>
            <a:srgbClr val="FFCCFF"/>
          </a:solidFill>
          <a:ln w="9525">
            <a:noFill/>
            <a:round/>
            <a:headEnd/>
            <a:tailEnd/>
          </a:ln>
        </p:spPr>
        <p:txBody>
          <a:bodyPr/>
          <a:lstStyle/>
          <a:p>
            <a:endParaRPr lang="zh-CN" altLang="en-US"/>
          </a:p>
        </p:txBody>
      </p:sp>
      <p:sp>
        <p:nvSpPr>
          <p:cNvPr id="361" name="Oval 208"/>
          <p:cNvSpPr>
            <a:spLocks noChangeArrowheads="1"/>
          </p:cNvSpPr>
          <p:nvPr/>
        </p:nvSpPr>
        <p:spPr bwMode="auto">
          <a:xfrm>
            <a:off x="6389713" y="4203700"/>
            <a:ext cx="1317625" cy="376238"/>
          </a:xfrm>
          <a:prstGeom prst="ellipse">
            <a:avLst/>
          </a:prstGeom>
          <a:solidFill>
            <a:srgbClr val="CCFFFF"/>
          </a:solidFill>
          <a:ln w="9525">
            <a:noFill/>
            <a:round/>
            <a:headEnd/>
            <a:tailEnd/>
          </a:ln>
        </p:spPr>
        <p:txBody>
          <a:bodyPr/>
          <a:lstStyle/>
          <a:p>
            <a:endParaRPr lang="zh-CN" altLang="en-US"/>
          </a:p>
        </p:txBody>
      </p:sp>
      <p:sp>
        <p:nvSpPr>
          <p:cNvPr id="362" name="Oval 209"/>
          <p:cNvSpPr>
            <a:spLocks noChangeArrowheads="1"/>
          </p:cNvSpPr>
          <p:nvPr/>
        </p:nvSpPr>
        <p:spPr bwMode="auto">
          <a:xfrm>
            <a:off x="6448450" y="4221163"/>
            <a:ext cx="1196975" cy="344487"/>
          </a:xfrm>
          <a:prstGeom prst="ellipse">
            <a:avLst/>
          </a:prstGeom>
          <a:solidFill>
            <a:srgbClr val="CCFFFF"/>
          </a:solidFill>
          <a:ln w="9525">
            <a:noFill/>
            <a:round/>
            <a:headEnd/>
            <a:tailEnd/>
          </a:ln>
        </p:spPr>
        <p:txBody>
          <a:bodyPr/>
          <a:lstStyle/>
          <a:p>
            <a:endParaRPr lang="zh-CN" altLang="en-US"/>
          </a:p>
        </p:txBody>
      </p:sp>
      <p:sp>
        <p:nvSpPr>
          <p:cNvPr id="363" name="Oval 210"/>
          <p:cNvSpPr>
            <a:spLocks noChangeArrowheads="1"/>
          </p:cNvSpPr>
          <p:nvPr/>
        </p:nvSpPr>
        <p:spPr bwMode="auto">
          <a:xfrm>
            <a:off x="6508775" y="4237038"/>
            <a:ext cx="1077913" cy="307975"/>
          </a:xfrm>
          <a:prstGeom prst="ellipse">
            <a:avLst/>
          </a:prstGeom>
          <a:solidFill>
            <a:srgbClr val="CCFFFF"/>
          </a:solidFill>
          <a:ln w="9525">
            <a:noFill/>
            <a:round/>
            <a:headEnd/>
            <a:tailEnd/>
          </a:ln>
        </p:spPr>
        <p:txBody>
          <a:bodyPr/>
          <a:lstStyle/>
          <a:p>
            <a:endParaRPr lang="zh-CN" altLang="en-US"/>
          </a:p>
        </p:txBody>
      </p:sp>
      <p:sp>
        <p:nvSpPr>
          <p:cNvPr id="364" name="Oval 211"/>
          <p:cNvSpPr>
            <a:spLocks noChangeArrowheads="1"/>
          </p:cNvSpPr>
          <p:nvPr/>
        </p:nvSpPr>
        <p:spPr bwMode="auto">
          <a:xfrm>
            <a:off x="6569100" y="4254500"/>
            <a:ext cx="960438" cy="277813"/>
          </a:xfrm>
          <a:prstGeom prst="ellipse">
            <a:avLst/>
          </a:prstGeom>
          <a:solidFill>
            <a:srgbClr val="CCFFFF"/>
          </a:solidFill>
          <a:ln w="9525">
            <a:noFill/>
            <a:round/>
            <a:headEnd/>
            <a:tailEnd/>
          </a:ln>
        </p:spPr>
        <p:txBody>
          <a:bodyPr/>
          <a:lstStyle/>
          <a:p>
            <a:endParaRPr lang="zh-CN" altLang="en-US"/>
          </a:p>
        </p:txBody>
      </p:sp>
      <p:sp>
        <p:nvSpPr>
          <p:cNvPr id="365" name="Oval 212"/>
          <p:cNvSpPr>
            <a:spLocks noChangeArrowheads="1"/>
          </p:cNvSpPr>
          <p:nvPr/>
        </p:nvSpPr>
        <p:spPr bwMode="auto">
          <a:xfrm>
            <a:off x="6629425" y="4271963"/>
            <a:ext cx="841375" cy="242887"/>
          </a:xfrm>
          <a:prstGeom prst="ellipse">
            <a:avLst/>
          </a:prstGeom>
          <a:solidFill>
            <a:srgbClr val="CCFFFF"/>
          </a:solidFill>
          <a:ln w="9525">
            <a:noFill/>
            <a:round/>
            <a:headEnd/>
            <a:tailEnd/>
          </a:ln>
        </p:spPr>
        <p:txBody>
          <a:bodyPr/>
          <a:lstStyle/>
          <a:p>
            <a:endParaRPr lang="zh-CN" altLang="en-US"/>
          </a:p>
        </p:txBody>
      </p:sp>
      <p:sp>
        <p:nvSpPr>
          <p:cNvPr id="366" name="Oval 213"/>
          <p:cNvSpPr>
            <a:spLocks noChangeArrowheads="1"/>
          </p:cNvSpPr>
          <p:nvPr/>
        </p:nvSpPr>
        <p:spPr bwMode="auto">
          <a:xfrm>
            <a:off x="6689750" y="4287838"/>
            <a:ext cx="722313" cy="209550"/>
          </a:xfrm>
          <a:prstGeom prst="ellipse">
            <a:avLst/>
          </a:prstGeom>
          <a:solidFill>
            <a:srgbClr val="CCFFFF"/>
          </a:solidFill>
          <a:ln w="9525">
            <a:noFill/>
            <a:round/>
            <a:headEnd/>
            <a:tailEnd/>
          </a:ln>
        </p:spPr>
        <p:txBody>
          <a:bodyPr/>
          <a:lstStyle/>
          <a:p>
            <a:endParaRPr lang="zh-CN" altLang="en-US"/>
          </a:p>
        </p:txBody>
      </p:sp>
      <p:sp>
        <p:nvSpPr>
          <p:cNvPr id="367" name="Oval 214"/>
          <p:cNvSpPr>
            <a:spLocks noChangeArrowheads="1"/>
          </p:cNvSpPr>
          <p:nvPr/>
        </p:nvSpPr>
        <p:spPr bwMode="auto">
          <a:xfrm>
            <a:off x="6748488" y="4305300"/>
            <a:ext cx="600075" cy="176213"/>
          </a:xfrm>
          <a:prstGeom prst="ellipse">
            <a:avLst/>
          </a:prstGeom>
          <a:solidFill>
            <a:srgbClr val="CCFFFF"/>
          </a:solidFill>
          <a:ln w="9525">
            <a:noFill/>
            <a:round/>
            <a:headEnd/>
            <a:tailEnd/>
          </a:ln>
        </p:spPr>
        <p:txBody>
          <a:bodyPr/>
          <a:lstStyle/>
          <a:p>
            <a:endParaRPr lang="zh-CN" altLang="en-US"/>
          </a:p>
        </p:txBody>
      </p:sp>
      <p:sp>
        <p:nvSpPr>
          <p:cNvPr id="368" name="Oval 215"/>
          <p:cNvSpPr>
            <a:spLocks noChangeArrowheads="1"/>
          </p:cNvSpPr>
          <p:nvPr/>
        </p:nvSpPr>
        <p:spPr bwMode="auto">
          <a:xfrm>
            <a:off x="6807225" y="4322763"/>
            <a:ext cx="481013" cy="139700"/>
          </a:xfrm>
          <a:prstGeom prst="ellipse">
            <a:avLst/>
          </a:prstGeom>
          <a:solidFill>
            <a:srgbClr val="CCFFFF"/>
          </a:solidFill>
          <a:ln w="9525">
            <a:noFill/>
            <a:round/>
            <a:headEnd/>
            <a:tailEnd/>
          </a:ln>
        </p:spPr>
        <p:txBody>
          <a:bodyPr/>
          <a:lstStyle/>
          <a:p>
            <a:endParaRPr lang="zh-CN" altLang="en-US"/>
          </a:p>
        </p:txBody>
      </p:sp>
      <p:sp>
        <p:nvSpPr>
          <p:cNvPr id="369" name="Oval 216"/>
          <p:cNvSpPr>
            <a:spLocks noChangeArrowheads="1"/>
          </p:cNvSpPr>
          <p:nvPr/>
        </p:nvSpPr>
        <p:spPr bwMode="auto">
          <a:xfrm>
            <a:off x="6869138" y="4338638"/>
            <a:ext cx="360362" cy="106362"/>
          </a:xfrm>
          <a:prstGeom prst="ellipse">
            <a:avLst/>
          </a:prstGeom>
          <a:solidFill>
            <a:srgbClr val="CCFFFF"/>
          </a:solidFill>
          <a:ln w="9525">
            <a:noFill/>
            <a:round/>
            <a:headEnd/>
            <a:tailEnd/>
          </a:ln>
        </p:spPr>
        <p:txBody>
          <a:bodyPr/>
          <a:lstStyle/>
          <a:p>
            <a:endParaRPr lang="zh-CN" altLang="en-US"/>
          </a:p>
        </p:txBody>
      </p:sp>
      <p:sp>
        <p:nvSpPr>
          <p:cNvPr id="370" name="Oval 217"/>
          <p:cNvSpPr>
            <a:spLocks noChangeArrowheads="1"/>
          </p:cNvSpPr>
          <p:nvPr/>
        </p:nvSpPr>
        <p:spPr bwMode="auto">
          <a:xfrm>
            <a:off x="6927875" y="4357688"/>
            <a:ext cx="242888" cy="69850"/>
          </a:xfrm>
          <a:prstGeom prst="ellipse">
            <a:avLst/>
          </a:prstGeom>
          <a:solidFill>
            <a:srgbClr val="CCFFFF"/>
          </a:solidFill>
          <a:ln w="9525">
            <a:noFill/>
            <a:round/>
            <a:headEnd/>
            <a:tailEnd/>
          </a:ln>
        </p:spPr>
        <p:txBody>
          <a:bodyPr/>
          <a:lstStyle/>
          <a:p>
            <a:endParaRPr lang="zh-CN" altLang="en-US"/>
          </a:p>
        </p:txBody>
      </p:sp>
      <p:sp>
        <p:nvSpPr>
          <p:cNvPr id="371" name="Oval 218"/>
          <p:cNvSpPr>
            <a:spLocks noChangeArrowheads="1"/>
          </p:cNvSpPr>
          <p:nvPr/>
        </p:nvSpPr>
        <p:spPr bwMode="auto">
          <a:xfrm>
            <a:off x="6986613" y="4375150"/>
            <a:ext cx="123825" cy="36513"/>
          </a:xfrm>
          <a:prstGeom prst="ellipse">
            <a:avLst/>
          </a:prstGeom>
          <a:solidFill>
            <a:srgbClr val="CCFFFF"/>
          </a:solidFill>
          <a:ln w="9525">
            <a:noFill/>
            <a:round/>
            <a:headEnd/>
            <a:tailEnd/>
          </a:ln>
        </p:spPr>
        <p:txBody>
          <a:bodyPr/>
          <a:lstStyle/>
          <a:p>
            <a:endParaRPr lang="zh-CN" altLang="en-US"/>
          </a:p>
        </p:txBody>
      </p:sp>
      <p:sp>
        <p:nvSpPr>
          <p:cNvPr id="372" name="Rectangle 219"/>
          <p:cNvSpPr>
            <a:spLocks noChangeArrowheads="1"/>
          </p:cNvSpPr>
          <p:nvPr/>
        </p:nvSpPr>
        <p:spPr bwMode="auto">
          <a:xfrm>
            <a:off x="6356375" y="4221163"/>
            <a:ext cx="1538288" cy="307975"/>
          </a:xfrm>
          <a:prstGeom prst="rect">
            <a:avLst/>
          </a:prstGeom>
          <a:noFill/>
          <a:ln w="9525">
            <a:noFill/>
            <a:miter lim="800000"/>
            <a:headEnd/>
            <a:tailEnd/>
          </a:ln>
        </p:spPr>
        <p:txBody>
          <a:bodyPr wrap="none" lIns="0" tIns="0" rIns="0" bIns="0">
            <a:spAutoFit/>
          </a:bodyPr>
          <a:lstStyle/>
          <a:p>
            <a:r>
              <a:rPr lang="zh-CN" altLang="en-US" sz="2000">
                <a:latin typeface="黑体" pitchFamily="49" charset="-122"/>
                <a:ea typeface="黑体" pitchFamily="49" charset="-122"/>
              </a:rPr>
              <a:t>高级</a:t>
            </a:r>
            <a:r>
              <a:rPr lang="zh-CN" sz="2000">
                <a:latin typeface="黑体" pitchFamily="49" charset="-122"/>
                <a:ea typeface="黑体" pitchFamily="49" charset="-122"/>
              </a:rPr>
              <a:t>设计师</a:t>
            </a:r>
            <a:r>
              <a:rPr lang="en-US" altLang="zh-CN" sz="2000">
                <a:latin typeface="黑体" pitchFamily="49" charset="-122"/>
                <a:ea typeface="黑体" pitchFamily="49" charset="-122"/>
              </a:rPr>
              <a:t>T4</a:t>
            </a:r>
            <a:endParaRPr lang="zh-CN" altLang="zh-CN" sz="2000">
              <a:latin typeface="Comic Sans MS" pitchFamily="66" charset="0"/>
            </a:endParaRPr>
          </a:p>
        </p:txBody>
      </p:sp>
      <p:sp>
        <p:nvSpPr>
          <p:cNvPr id="373" name="Oval 220"/>
          <p:cNvSpPr>
            <a:spLocks noChangeArrowheads="1"/>
          </p:cNvSpPr>
          <p:nvPr/>
        </p:nvSpPr>
        <p:spPr bwMode="auto">
          <a:xfrm>
            <a:off x="4333900" y="4729163"/>
            <a:ext cx="1793875" cy="514350"/>
          </a:xfrm>
          <a:prstGeom prst="ellipse">
            <a:avLst/>
          </a:prstGeom>
          <a:solidFill>
            <a:srgbClr val="FFCCFF"/>
          </a:solidFill>
          <a:ln w="9525">
            <a:noFill/>
            <a:round/>
            <a:headEnd/>
            <a:tailEnd/>
          </a:ln>
        </p:spPr>
        <p:txBody>
          <a:bodyPr/>
          <a:lstStyle/>
          <a:p>
            <a:endParaRPr lang="zh-CN" altLang="en-US"/>
          </a:p>
        </p:txBody>
      </p:sp>
      <p:sp>
        <p:nvSpPr>
          <p:cNvPr id="374" name="Oval 221"/>
          <p:cNvSpPr>
            <a:spLocks noChangeArrowheads="1"/>
          </p:cNvSpPr>
          <p:nvPr/>
        </p:nvSpPr>
        <p:spPr bwMode="auto">
          <a:xfrm>
            <a:off x="4394225" y="4745038"/>
            <a:ext cx="1674813" cy="481012"/>
          </a:xfrm>
          <a:prstGeom prst="ellipse">
            <a:avLst/>
          </a:prstGeom>
          <a:solidFill>
            <a:srgbClr val="FFCCFF"/>
          </a:solidFill>
          <a:ln w="9525">
            <a:noFill/>
            <a:round/>
            <a:headEnd/>
            <a:tailEnd/>
          </a:ln>
        </p:spPr>
        <p:txBody>
          <a:bodyPr/>
          <a:lstStyle/>
          <a:p>
            <a:endParaRPr lang="zh-CN" altLang="en-US"/>
          </a:p>
        </p:txBody>
      </p:sp>
      <p:sp>
        <p:nvSpPr>
          <p:cNvPr id="375" name="Oval 222"/>
          <p:cNvSpPr>
            <a:spLocks noChangeArrowheads="1"/>
          </p:cNvSpPr>
          <p:nvPr/>
        </p:nvSpPr>
        <p:spPr bwMode="auto">
          <a:xfrm>
            <a:off x="4452963" y="4762500"/>
            <a:ext cx="1555750" cy="446088"/>
          </a:xfrm>
          <a:prstGeom prst="ellipse">
            <a:avLst/>
          </a:prstGeom>
          <a:solidFill>
            <a:srgbClr val="FFCCFF"/>
          </a:solidFill>
          <a:ln w="9525">
            <a:noFill/>
            <a:round/>
            <a:headEnd/>
            <a:tailEnd/>
          </a:ln>
        </p:spPr>
        <p:txBody>
          <a:bodyPr/>
          <a:lstStyle/>
          <a:p>
            <a:endParaRPr lang="zh-CN" altLang="en-US"/>
          </a:p>
        </p:txBody>
      </p:sp>
      <p:sp>
        <p:nvSpPr>
          <p:cNvPr id="376" name="Oval 223"/>
          <p:cNvSpPr>
            <a:spLocks noChangeArrowheads="1"/>
          </p:cNvSpPr>
          <p:nvPr/>
        </p:nvSpPr>
        <p:spPr bwMode="auto">
          <a:xfrm>
            <a:off x="4511700" y="4779963"/>
            <a:ext cx="1438275" cy="414337"/>
          </a:xfrm>
          <a:prstGeom prst="ellipse">
            <a:avLst/>
          </a:prstGeom>
          <a:solidFill>
            <a:srgbClr val="FFCCFF"/>
          </a:solidFill>
          <a:ln w="9525">
            <a:noFill/>
            <a:round/>
            <a:headEnd/>
            <a:tailEnd/>
          </a:ln>
        </p:spPr>
        <p:txBody>
          <a:bodyPr/>
          <a:lstStyle/>
          <a:p>
            <a:endParaRPr lang="zh-CN" altLang="en-US"/>
          </a:p>
        </p:txBody>
      </p:sp>
      <p:sp>
        <p:nvSpPr>
          <p:cNvPr id="377" name="Oval 224"/>
          <p:cNvSpPr>
            <a:spLocks noChangeArrowheads="1"/>
          </p:cNvSpPr>
          <p:nvPr/>
        </p:nvSpPr>
        <p:spPr bwMode="auto">
          <a:xfrm>
            <a:off x="4572025" y="4799013"/>
            <a:ext cx="1317625" cy="374650"/>
          </a:xfrm>
          <a:prstGeom prst="ellipse">
            <a:avLst/>
          </a:prstGeom>
          <a:solidFill>
            <a:srgbClr val="CCFFFF"/>
          </a:solidFill>
          <a:ln w="9525">
            <a:noFill/>
            <a:round/>
            <a:headEnd/>
            <a:tailEnd/>
          </a:ln>
        </p:spPr>
        <p:txBody>
          <a:bodyPr/>
          <a:lstStyle/>
          <a:p>
            <a:endParaRPr lang="zh-CN" altLang="en-US"/>
          </a:p>
        </p:txBody>
      </p:sp>
      <p:sp>
        <p:nvSpPr>
          <p:cNvPr id="378" name="Oval 225"/>
          <p:cNvSpPr>
            <a:spLocks noChangeArrowheads="1"/>
          </p:cNvSpPr>
          <p:nvPr/>
        </p:nvSpPr>
        <p:spPr bwMode="auto">
          <a:xfrm>
            <a:off x="4630763" y="4813300"/>
            <a:ext cx="1196975" cy="347663"/>
          </a:xfrm>
          <a:prstGeom prst="ellipse">
            <a:avLst/>
          </a:prstGeom>
          <a:solidFill>
            <a:srgbClr val="CCFFFF"/>
          </a:solidFill>
          <a:ln w="9525">
            <a:noFill/>
            <a:round/>
            <a:headEnd/>
            <a:tailEnd/>
          </a:ln>
        </p:spPr>
        <p:txBody>
          <a:bodyPr/>
          <a:lstStyle/>
          <a:p>
            <a:endParaRPr lang="zh-CN" altLang="en-US"/>
          </a:p>
        </p:txBody>
      </p:sp>
      <p:sp>
        <p:nvSpPr>
          <p:cNvPr id="379" name="Oval 226"/>
          <p:cNvSpPr>
            <a:spLocks noChangeArrowheads="1"/>
          </p:cNvSpPr>
          <p:nvPr/>
        </p:nvSpPr>
        <p:spPr bwMode="auto">
          <a:xfrm>
            <a:off x="4691088" y="4830763"/>
            <a:ext cx="1077912" cy="307975"/>
          </a:xfrm>
          <a:prstGeom prst="ellipse">
            <a:avLst/>
          </a:prstGeom>
          <a:solidFill>
            <a:srgbClr val="CCFFFF"/>
          </a:solidFill>
          <a:ln w="9525">
            <a:noFill/>
            <a:round/>
            <a:headEnd/>
            <a:tailEnd/>
          </a:ln>
        </p:spPr>
        <p:txBody>
          <a:bodyPr/>
          <a:lstStyle/>
          <a:p>
            <a:endParaRPr lang="zh-CN" altLang="en-US"/>
          </a:p>
        </p:txBody>
      </p:sp>
      <p:sp>
        <p:nvSpPr>
          <p:cNvPr id="380" name="Oval 227"/>
          <p:cNvSpPr>
            <a:spLocks noChangeArrowheads="1"/>
          </p:cNvSpPr>
          <p:nvPr/>
        </p:nvSpPr>
        <p:spPr bwMode="auto">
          <a:xfrm>
            <a:off x="4751413" y="4849813"/>
            <a:ext cx="960437" cy="274637"/>
          </a:xfrm>
          <a:prstGeom prst="ellipse">
            <a:avLst/>
          </a:prstGeom>
          <a:solidFill>
            <a:srgbClr val="CCFFFF"/>
          </a:solidFill>
          <a:ln w="9525">
            <a:noFill/>
            <a:round/>
            <a:headEnd/>
            <a:tailEnd/>
          </a:ln>
        </p:spPr>
        <p:txBody>
          <a:bodyPr/>
          <a:lstStyle/>
          <a:p>
            <a:endParaRPr lang="zh-CN" altLang="en-US"/>
          </a:p>
        </p:txBody>
      </p:sp>
      <p:sp>
        <p:nvSpPr>
          <p:cNvPr id="381" name="Oval 228"/>
          <p:cNvSpPr>
            <a:spLocks noChangeArrowheads="1"/>
          </p:cNvSpPr>
          <p:nvPr/>
        </p:nvSpPr>
        <p:spPr bwMode="auto">
          <a:xfrm>
            <a:off x="4811738" y="4865688"/>
            <a:ext cx="841375" cy="244475"/>
          </a:xfrm>
          <a:prstGeom prst="ellipse">
            <a:avLst/>
          </a:prstGeom>
          <a:solidFill>
            <a:srgbClr val="CCFFFF"/>
          </a:solidFill>
          <a:ln w="9525">
            <a:noFill/>
            <a:round/>
            <a:headEnd/>
            <a:tailEnd/>
          </a:ln>
        </p:spPr>
        <p:txBody>
          <a:bodyPr/>
          <a:lstStyle/>
          <a:p>
            <a:endParaRPr lang="zh-CN" altLang="en-US"/>
          </a:p>
        </p:txBody>
      </p:sp>
      <p:sp>
        <p:nvSpPr>
          <p:cNvPr id="382" name="Oval 229"/>
          <p:cNvSpPr>
            <a:spLocks noChangeArrowheads="1"/>
          </p:cNvSpPr>
          <p:nvPr/>
        </p:nvSpPr>
        <p:spPr bwMode="auto">
          <a:xfrm>
            <a:off x="4872063" y="4881563"/>
            <a:ext cx="722312" cy="209550"/>
          </a:xfrm>
          <a:prstGeom prst="ellipse">
            <a:avLst/>
          </a:prstGeom>
          <a:solidFill>
            <a:srgbClr val="CCFFFF"/>
          </a:solidFill>
          <a:ln w="9525">
            <a:noFill/>
            <a:round/>
            <a:headEnd/>
            <a:tailEnd/>
          </a:ln>
        </p:spPr>
        <p:txBody>
          <a:bodyPr/>
          <a:lstStyle/>
          <a:p>
            <a:endParaRPr lang="zh-CN" altLang="en-US"/>
          </a:p>
        </p:txBody>
      </p:sp>
      <p:sp>
        <p:nvSpPr>
          <p:cNvPr id="383" name="Oval 230"/>
          <p:cNvSpPr>
            <a:spLocks noChangeArrowheads="1"/>
          </p:cNvSpPr>
          <p:nvPr/>
        </p:nvSpPr>
        <p:spPr bwMode="auto">
          <a:xfrm>
            <a:off x="4930800" y="4900613"/>
            <a:ext cx="600075" cy="173037"/>
          </a:xfrm>
          <a:prstGeom prst="ellipse">
            <a:avLst/>
          </a:prstGeom>
          <a:solidFill>
            <a:srgbClr val="CCFFFF"/>
          </a:solidFill>
          <a:ln w="9525">
            <a:noFill/>
            <a:round/>
            <a:headEnd/>
            <a:tailEnd/>
          </a:ln>
        </p:spPr>
        <p:txBody>
          <a:bodyPr/>
          <a:lstStyle/>
          <a:p>
            <a:endParaRPr lang="zh-CN" altLang="en-US"/>
          </a:p>
        </p:txBody>
      </p:sp>
      <p:sp>
        <p:nvSpPr>
          <p:cNvPr id="384" name="Oval 231"/>
          <p:cNvSpPr>
            <a:spLocks noChangeArrowheads="1"/>
          </p:cNvSpPr>
          <p:nvPr/>
        </p:nvSpPr>
        <p:spPr bwMode="auto">
          <a:xfrm>
            <a:off x="4989538" y="4916488"/>
            <a:ext cx="481012" cy="139700"/>
          </a:xfrm>
          <a:prstGeom prst="ellipse">
            <a:avLst/>
          </a:prstGeom>
          <a:solidFill>
            <a:srgbClr val="CCFFFF"/>
          </a:solidFill>
          <a:ln w="9525">
            <a:noFill/>
            <a:round/>
            <a:headEnd/>
            <a:tailEnd/>
          </a:ln>
        </p:spPr>
        <p:txBody>
          <a:bodyPr/>
          <a:lstStyle/>
          <a:p>
            <a:endParaRPr lang="zh-CN" altLang="en-US"/>
          </a:p>
        </p:txBody>
      </p:sp>
      <p:sp>
        <p:nvSpPr>
          <p:cNvPr id="385" name="Oval 232"/>
          <p:cNvSpPr>
            <a:spLocks noChangeArrowheads="1"/>
          </p:cNvSpPr>
          <p:nvPr/>
        </p:nvSpPr>
        <p:spPr bwMode="auto">
          <a:xfrm>
            <a:off x="5051450" y="4932363"/>
            <a:ext cx="360363" cy="107950"/>
          </a:xfrm>
          <a:prstGeom prst="ellipse">
            <a:avLst/>
          </a:prstGeom>
          <a:solidFill>
            <a:srgbClr val="CCFFFF"/>
          </a:solidFill>
          <a:ln w="9525">
            <a:noFill/>
            <a:round/>
            <a:headEnd/>
            <a:tailEnd/>
          </a:ln>
        </p:spPr>
        <p:txBody>
          <a:bodyPr/>
          <a:lstStyle/>
          <a:p>
            <a:endParaRPr lang="zh-CN" altLang="en-US"/>
          </a:p>
        </p:txBody>
      </p:sp>
      <p:sp>
        <p:nvSpPr>
          <p:cNvPr id="386" name="Oval 233"/>
          <p:cNvSpPr>
            <a:spLocks noChangeArrowheads="1"/>
          </p:cNvSpPr>
          <p:nvPr/>
        </p:nvSpPr>
        <p:spPr bwMode="auto">
          <a:xfrm>
            <a:off x="5110188" y="4951413"/>
            <a:ext cx="242887" cy="69850"/>
          </a:xfrm>
          <a:prstGeom prst="ellipse">
            <a:avLst/>
          </a:prstGeom>
          <a:solidFill>
            <a:srgbClr val="CCFFFF"/>
          </a:solidFill>
          <a:ln w="9525">
            <a:noFill/>
            <a:round/>
            <a:headEnd/>
            <a:tailEnd/>
          </a:ln>
        </p:spPr>
        <p:txBody>
          <a:bodyPr/>
          <a:lstStyle/>
          <a:p>
            <a:endParaRPr lang="zh-CN" altLang="en-US"/>
          </a:p>
        </p:txBody>
      </p:sp>
      <p:sp>
        <p:nvSpPr>
          <p:cNvPr id="387" name="Oval 234"/>
          <p:cNvSpPr>
            <a:spLocks noChangeArrowheads="1"/>
          </p:cNvSpPr>
          <p:nvPr/>
        </p:nvSpPr>
        <p:spPr bwMode="auto">
          <a:xfrm>
            <a:off x="5168925" y="4970463"/>
            <a:ext cx="123825" cy="33337"/>
          </a:xfrm>
          <a:prstGeom prst="ellipse">
            <a:avLst/>
          </a:prstGeom>
          <a:solidFill>
            <a:srgbClr val="CCFFFF"/>
          </a:solidFill>
          <a:ln w="9525">
            <a:noFill/>
            <a:round/>
            <a:headEnd/>
            <a:tailEnd/>
          </a:ln>
        </p:spPr>
        <p:txBody>
          <a:bodyPr/>
          <a:lstStyle/>
          <a:p>
            <a:endParaRPr lang="zh-CN" altLang="en-US"/>
          </a:p>
        </p:txBody>
      </p:sp>
      <p:sp>
        <p:nvSpPr>
          <p:cNvPr id="388" name="Rectangle 235"/>
          <p:cNvSpPr>
            <a:spLocks noChangeArrowheads="1"/>
          </p:cNvSpPr>
          <p:nvPr/>
        </p:nvSpPr>
        <p:spPr bwMode="auto">
          <a:xfrm>
            <a:off x="4832375" y="4814888"/>
            <a:ext cx="1025525" cy="307975"/>
          </a:xfrm>
          <a:prstGeom prst="rect">
            <a:avLst/>
          </a:prstGeom>
          <a:noFill/>
          <a:ln w="9525">
            <a:noFill/>
            <a:miter lim="800000"/>
            <a:headEnd/>
            <a:tailEnd/>
          </a:ln>
        </p:spPr>
        <p:txBody>
          <a:bodyPr wrap="none" lIns="0" tIns="0" rIns="0" bIns="0">
            <a:spAutoFit/>
          </a:bodyPr>
          <a:lstStyle/>
          <a:p>
            <a:r>
              <a:rPr lang="zh-CN" altLang="en-US" sz="2000">
                <a:latin typeface="黑体" pitchFamily="49" charset="-122"/>
                <a:ea typeface="黑体" pitchFamily="49" charset="-122"/>
              </a:rPr>
              <a:t>设计师</a:t>
            </a:r>
            <a:r>
              <a:rPr lang="en-US" altLang="zh-CN" sz="2000">
                <a:latin typeface="黑体" pitchFamily="49" charset="-122"/>
                <a:ea typeface="黑体" pitchFamily="49" charset="-122"/>
              </a:rPr>
              <a:t>T3</a:t>
            </a:r>
            <a:endParaRPr lang="zh-CN" altLang="zh-CN" sz="2000">
              <a:latin typeface="Comic Sans MS" pitchFamily="66" charset="0"/>
            </a:endParaRPr>
          </a:p>
        </p:txBody>
      </p:sp>
      <p:sp>
        <p:nvSpPr>
          <p:cNvPr id="389" name="Rectangle 180"/>
          <p:cNvSpPr>
            <a:spLocks noChangeArrowheads="1"/>
          </p:cNvSpPr>
          <p:nvPr/>
        </p:nvSpPr>
        <p:spPr bwMode="auto">
          <a:xfrm>
            <a:off x="2968650" y="1162050"/>
            <a:ext cx="1025525" cy="307975"/>
          </a:xfrm>
          <a:prstGeom prst="rect">
            <a:avLst/>
          </a:prstGeom>
          <a:noFill/>
          <a:ln w="9525">
            <a:noFill/>
            <a:miter lim="800000"/>
            <a:headEnd/>
            <a:tailEnd/>
          </a:ln>
        </p:spPr>
        <p:txBody>
          <a:bodyPr wrap="none" lIns="0" tIns="0" rIns="0" bIns="0">
            <a:spAutoFit/>
          </a:bodyPr>
          <a:lstStyle/>
          <a:p>
            <a:r>
              <a:rPr lang="zh-CN" altLang="en-US" sz="2000">
                <a:latin typeface="黑体" pitchFamily="49" charset="-122"/>
                <a:ea typeface="黑体" pitchFamily="49" charset="-122"/>
              </a:rPr>
              <a:t>研发总监</a:t>
            </a:r>
            <a:endParaRPr lang="zh-CN" altLang="en-US" sz="2000">
              <a:latin typeface="Comic Sans MS" pitchFamily="66" charset="0"/>
            </a:endParaRP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深信服软件测试发展通道</a:t>
            </a:r>
            <a:endParaRPr lang="zh-CN" altLang="en-US" sz="2400" b="1" dirty="0">
              <a:solidFill>
                <a:srgbClr val="0070C0"/>
              </a:solidFill>
              <a:latin typeface="微软雅黑" pitchFamily="34" charset="-122"/>
              <a:ea typeface="微软雅黑" pitchFamily="34" charset="-122"/>
            </a:endParaRPr>
          </a:p>
        </p:txBody>
      </p:sp>
      <p:sp>
        <p:nvSpPr>
          <p:cNvPr id="326" name="矩形 325"/>
          <p:cNvSpPr/>
          <p:nvPr/>
        </p:nvSpPr>
        <p:spPr>
          <a:xfrm>
            <a:off x="4403715" y="954071"/>
            <a:ext cx="1826141" cy="338554"/>
          </a:xfrm>
          <a:prstGeom prst="rect">
            <a:avLst/>
          </a:prstGeom>
        </p:spPr>
        <p:txBody>
          <a:bodyPr wrap="none">
            <a:spAutoFit/>
          </a:bodyPr>
          <a:lstStyle/>
          <a:p>
            <a:r>
              <a:rPr lang="zh-CN" altLang="en-US" sz="1600" dirty="0" smtClean="0">
                <a:latin typeface="微软雅黑" pitchFamily="34" charset="-122"/>
                <a:ea typeface="微软雅黑" pitchFamily="34" charset="-122"/>
              </a:rPr>
              <a:t>测试任职资格方向</a:t>
            </a:r>
            <a:endParaRPr lang="zh-CN" altLang="en-US" sz="1600" dirty="0">
              <a:latin typeface="微软雅黑" pitchFamily="34" charset="-122"/>
              <a:ea typeface="微软雅黑" pitchFamily="34" charset="-122"/>
            </a:endParaRPr>
          </a:p>
        </p:txBody>
      </p:sp>
      <p:graphicFrame>
        <p:nvGraphicFramePr>
          <p:cNvPr id="329" name="表格 328"/>
          <p:cNvGraphicFramePr>
            <a:graphicFrameLocks noGrp="1"/>
          </p:cNvGraphicFramePr>
          <p:nvPr/>
        </p:nvGraphicFramePr>
        <p:xfrm>
          <a:off x="1046129" y="1382698"/>
          <a:ext cx="9429816" cy="4357719"/>
        </p:xfrm>
        <a:graphic>
          <a:graphicData uri="http://schemas.openxmlformats.org/drawingml/2006/table">
            <a:tbl>
              <a:tblPr/>
              <a:tblGrid>
                <a:gridCol w="2283530"/>
                <a:gridCol w="7146286"/>
              </a:tblGrid>
              <a:tr h="349584">
                <a:tc gridSpan="2">
                  <a:txBody>
                    <a:bodyPr/>
                    <a:lstStyle/>
                    <a:p>
                      <a:pPr algn="ctr" fontAlgn="t"/>
                      <a:r>
                        <a:rPr lang="zh-CN" altLang="en-US" sz="2000" b="1" i="0" u="none" strike="noStrike" dirty="0">
                          <a:solidFill>
                            <a:srgbClr val="000000"/>
                          </a:solidFill>
                          <a:latin typeface="微软雅黑" pitchFamily="34" charset="-122"/>
                          <a:ea typeface="微软雅黑" pitchFamily="34" charset="-122"/>
                        </a:rPr>
                        <a:t>任职类型简单介绍</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zh-CN" altLang="en-US"/>
                    </a:p>
                  </a:txBody>
                  <a:tcPr/>
                </a:tc>
              </a:tr>
              <a:tr h="688574">
                <a:tc>
                  <a:txBody>
                    <a:bodyPr/>
                    <a:lstStyle/>
                    <a:p>
                      <a:pPr algn="l" fontAlgn="t"/>
                      <a:r>
                        <a:rPr lang="en-US" sz="2000" b="1" i="0" u="none" strike="noStrike">
                          <a:solidFill>
                            <a:srgbClr val="000000"/>
                          </a:solidFill>
                          <a:latin typeface="微软雅黑" pitchFamily="34" charset="-122"/>
                          <a:ea typeface="微软雅黑" pitchFamily="34" charset="-122"/>
                        </a:rPr>
                        <a:t>T（</a:t>
                      </a:r>
                      <a:r>
                        <a:rPr lang="zh-CN" altLang="en-US" sz="2000" b="1" i="0" u="none" strike="noStrike">
                          <a:solidFill>
                            <a:srgbClr val="000000"/>
                          </a:solidFill>
                          <a:latin typeface="微软雅黑" pitchFamily="34" charset="-122"/>
                          <a:ea typeface="微软雅黑" pitchFamily="34" charset="-122"/>
                        </a:rPr>
                        <a:t>测试通用）</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000" b="0" i="0" u="none" strike="noStrike" dirty="0">
                          <a:solidFill>
                            <a:srgbClr val="000000"/>
                          </a:solidFill>
                          <a:latin typeface="微软雅黑" pitchFamily="34" charset="-122"/>
                          <a:ea typeface="微软雅黑" pitchFamily="34" charset="-122"/>
                        </a:rPr>
                        <a:t>版本或模块</a:t>
                      </a:r>
                      <a:r>
                        <a:rPr lang="en-US" sz="2000" b="0" i="0" u="none" strike="noStrike" dirty="0">
                          <a:solidFill>
                            <a:srgbClr val="000000"/>
                          </a:solidFill>
                          <a:latin typeface="微软雅黑" pitchFamily="34" charset="-122"/>
                          <a:ea typeface="微软雅黑" pitchFamily="34" charset="-122"/>
                        </a:rPr>
                        <a:t>TSE，</a:t>
                      </a:r>
                      <a:r>
                        <a:rPr lang="zh-CN" altLang="en-US" sz="2000" b="0" i="0" u="none" strike="noStrike" dirty="0">
                          <a:solidFill>
                            <a:srgbClr val="000000"/>
                          </a:solidFill>
                          <a:latin typeface="微软雅黑" pitchFamily="34" charset="-122"/>
                          <a:ea typeface="微软雅黑" pitchFamily="34" charset="-122"/>
                        </a:rPr>
                        <a:t>负责版本测试设计或模块测试设计</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893660">
                <a:tc>
                  <a:txBody>
                    <a:bodyPr/>
                    <a:lstStyle/>
                    <a:p>
                      <a:pPr algn="l" fontAlgn="t"/>
                      <a:r>
                        <a:rPr lang="en-US" sz="2000" b="1" i="0" u="none" strike="noStrike">
                          <a:solidFill>
                            <a:srgbClr val="000000"/>
                          </a:solidFill>
                          <a:latin typeface="微软雅黑" pitchFamily="34" charset="-122"/>
                          <a:ea typeface="微软雅黑" pitchFamily="34" charset="-122"/>
                        </a:rPr>
                        <a:t>T（</a:t>
                      </a:r>
                      <a:r>
                        <a:rPr lang="zh-CN" altLang="en-US" sz="2000" b="1" i="0" u="none" strike="noStrike">
                          <a:solidFill>
                            <a:srgbClr val="000000"/>
                          </a:solidFill>
                          <a:latin typeface="微软雅黑" pitchFamily="34" charset="-122"/>
                          <a:ea typeface="微软雅黑" pitchFamily="34" charset="-122"/>
                        </a:rPr>
                        <a:t>专项</a:t>
                      </a:r>
                      <a:r>
                        <a:rPr lang="en-US" sz="2000" b="1" i="0" u="none" strike="noStrike">
                          <a:solidFill>
                            <a:srgbClr val="000000"/>
                          </a:solidFill>
                          <a:latin typeface="微软雅黑" pitchFamily="34" charset="-122"/>
                          <a:ea typeface="微软雅黑" pitchFamily="34" charset="-122"/>
                        </a:rPr>
                        <a:t>TSE）</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000" b="0" i="0" u="none" strike="noStrike" dirty="0">
                          <a:solidFill>
                            <a:srgbClr val="000000"/>
                          </a:solidFill>
                          <a:latin typeface="微软雅黑" pitchFamily="34" charset="-122"/>
                          <a:ea typeface="微软雅黑" pitchFamily="34" charset="-122"/>
                        </a:rPr>
                        <a:t>专项</a:t>
                      </a:r>
                      <a:r>
                        <a:rPr lang="en-US" sz="2000" b="0" i="0" u="none" strike="noStrike" dirty="0">
                          <a:solidFill>
                            <a:srgbClr val="000000"/>
                          </a:solidFill>
                          <a:latin typeface="微软雅黑" pitchFamily="34" charset="-122"/>
                          <a:ea typeface="微软雅黑" pitchFamily="34" charset="-122"/>
                        </a:rPr>
                        <a:t>TSE，</a:t>
                      </a:r>
                      <a:r>
                        <a:rPr lang="zh-CN" altLang="en-US" sz="2000" b="0" i="0" u="none" strike="noStrike" dirty="0">
                          <a:solidFill>
                            <a:srgbClr val="000000"/>
                          </a:solidFill>
                          <a:latin typeface="微软雅黑" pitchFamily="34" charset="-122"/>
                          <a:ea typeface="微软雅黑" pitchFamily="34" charset="-122"/>
                        </a:rPr>
                        <a:t>负责版本自动化</a:t>
                      </a:r>
                      <a:r>
                        <a:rPr lang="en-US" altLang="zh-CN" sz="2000" b="0" i="0" u="none" strike="noStrike" dirty="0">
                          <a:solidFill>
                            <a:srgbClr val="000000"/>
                          </a:solidFill>
                          <a:latin typeface="微软雅黑" pitchFamily="34" charset="-122"/>
                          <a:ea typeface="微软雅黑" pitchFamily="34" charset="-122"/>
                        </a:rPr>
                        <a:t>/</a:t>
                      </a:r>
                      <a:r>
                        <a:rPr lang="zh-CN" altLang="en-US" sz="2000" b="0" i="0" u="none" strike="noStrike" dirty="0">
                          <a:solidFill>
                            <a:srgbClr val="000000"/>
                          </a:solidFill>
                          <a:latin typeface="微软雅黑" pitchFamily="34" charset="-122"/>
                          <a:ea typeface="微软雅黑" pitchFamily="34" charset="-122"/>
                        </a:rPr>
                        <a:t>性能</a:t>
                      </a:r>
                      <a:r>
                        <a:rPr lang="en-US" altLang="zh-CN" sz="2000" b="0" i="0" u="none" strike="noStrike" dirty="0">
                          <a:solidFill>
                            <a:srgbClr val="000000"/>
                          </a:solidFill>
                          <a:latin typeface="微软雅黑" pitchFamily="34" charset="-122"/>
                          <a:ea typeface="微软雅黑" pitchFamily="34" charset="-122"/>
                        </a:rPr>
                        <a:t>/</a:t>
                      </a:r>
                      <a:r>
                        <a:rPr lang="zh-CN" altLang="en-US" sz="2000" b="0" i="0" u="none" strike="noStrike" dirty="0">
                          <a:solidFill>
                            <a:srgbClr val="000000"/>
                          </a:solidFill>
                          <a:latin typeface="微软雅黑" pitchFamily="34" charset="-122"/>
                          <a:ea typeface="微软雅黑" pitchFamily="34" charset="-122"/>
                        </a:rPr>
                        <a:t>可靠性等或模块自动化</a:t>
                      </a:r>
                      <a:r>
                        <a:rPr lang="en-US" altLang="zh-CN" sz="2000" b="0" i="0" u="none" strike="noStrike" dirty="0">
                          <a:solidFill>
                            <a:srgbClr val="000000"/>
                          </a:solidFill>
                          <a:latin typeface="微软雅黑" pitchFamily="34" charset="-122"/>
                          <a:ea typeface="微软雅黑" pitchFamily="34" charset="-122"/>
                        </a:rPr>
                        <a:t>/</a:t>
                      </a:r>
                      <a:r>
                        <a:rPr lang="zh-CN" altLang="en-US" sz="2000" b="0" i="0" u="none" strike="noStrike" dirty="0">
                          <a:solidFill>
                            <a:srgbClr val="000000"/>
                          </a:solidFill>
                          <a:latin typeface="微软雅黑" pitchFamily="34" charset="-122"/>
                          <a:ea typeface="微软雅黑" pitchFamily="34" charset="-122"/>
                        </a:rPr>
                        <a:t>性能</a:t>
                      </a:r>
                      <a:r>
                        <a:rPr lang="en-US" altLang="zh-CN" sz="2000" b="0" i="0" u="none" strike="noStrike" dirty="0">
                          <a:solidFill>
                            <a:srgbClr val="000000"/>
                          </a:solidFill>
                          <a:latin typeface="微软雅黑" pitchFamily="34" charset="-122"/>
                          <a:ea typeface="微软雅黑" pitchFamily="34" charset="-122"/>
                        </a:rPr>
                        <a:t>/</a:t>
                      </a:r>
                      <a:r>
                        <a:rPr lang="zh-CN" altLang="en-US" sz="2000" b="0" i="0" u="none" strike="noStrike" dirty="0">
                          <a:solidFill>
                            <a:srgbClr val="000000"/>
                          </a:solidFill>
                          <a:latin typeface="微软雅黑" pitchFamily="34" charset="-122"/>
                          <a:ea typeface="微软雅黑" pitchFamily="34" charset="-122"/>
                        </a:rPr>
                        <a:t>可靠性等</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97075">
                <a:tc>
                  <a:txBody>
                    <a:bodyPr/>
                    <a:lstStyle/>
                    <a:p>
                      <a:pPr algn="l" fontAlgn="t"/>
                      <a:r>
                        <a:rPr lang="en-US" sz="2000" b="1" i="0" u="none" strike="noStrike">
                          <a:solidFill>
                            <a:srgbClr val="000000"/>
                          </a:solidFill>
                          <a:latin typeface="微软雅黑" pitchFamily="34" charset="-122"/>
                          <a:ea typeface="微软雅黑" pitchFamily="34" charset="-122"/>
                        </a:rPr>
                        <a:t>T（</a:t>
                      </a:r>
                      <a:r>
                        <a:rPr lang="zh-CN" altLang="en-US" sz="2000" b="1" i="0" u="none" strike="noStrike">
                          <a:solidFill>
                            <a:srgbClr val="000000"/>
                          </a:solidFill>
                          <a:latin typeface="微软雅黑" pitchFamily="34" charset="-122"/>
                          <a:ea typeface="微软雅黑" pitchFamily="34" charset="-122"/>
                        </a:rPr>
                        <a:t>测试开发）</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000" b="0" i="0" u="none" strike="noStrike">
                          <a:solidFill>
                            <a:srgbClr val="000000"/>
                          </a:solidFill>
                          <a:latin typeface="微软雅黑" pitchFamily="34" charset="-122"/>
                          <a:ea typeface="微软雅黑" pitchFamily="34" charset="-122"/>
                        </a:rPr>
                        <a:t>专项</a:t>
                      </a:r>
                      <a:r>
                        <a:rPr lang="en-US" sz="2000" b="0" i="0" u="none" strike="noStrike">
                          <a:solidFill>
                            <a:srgbClr val="000000"/>
                          </a:solidFill>
                          <a:latin typeface="微软雅黑" pitchFamily="34" charset="-122"/>
                          <a:ea typeface="微软雅黑" pitchFamily="34" charset="-122"/>
                        </a:rPr>
                        <a:t>TSE，</a:t>
                      </a:r>
                      <a:r>
                        <a:rPr lang="zh-CN" altLang="en-US" sz="2000" b="0" i="0" u="none" strike="noStrike">
                          <a:solidFill>
                            <a:srgbClr val="000000"/>
                          </a:solidFill>
                          <a:latin typeface="微软雅黑" pitchFamily="34" charset="-122"/>
                          <a:ea typeface="微软雅黑" pitchFamily="34" charset="-122"/>
                        </a:rPr>
                        <a:t>负责研发效率改进，内建质量和工具开发</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28628">
                <a:tc>
                  <a:txBody>
                    <a:bodyPr/>
                    <a:lstStyle/>
                    <a:p>
                      <a:pPr algn="l" fontAlgn="t"/>
                      <a:r>
                        <a:rPr lang="en-US" sz="2000" b="1" i="0" u="none" strike="noStrike">
                          <a:solidFill>
                            <a:srgbClr val="000000"/>
                          </a:solidFill>
                          <a:latin typeface="微软雅黑" pitchFamily="34" charset="-122"/>
                          <a:ea typeface="微软雅黑" pitchFamily="34" charset="-122"/>
                        </a:rPr>
                        <a:t>T（</a:t>
                      </a:r>
                      <a:r>
                        <a:rPr lang="zh-CN" altLang="en-US" sz="2000" b="1" i="0" u="none" strike="noStrike">
                          <a:solidFill>
                            <a:srgbClr val="000000"/>
                          </a:solidFill>
                          <a:latin typeface="微软雅黑" pitchFamily="34" charset="-122"/>
                          <a:ea typeface="微软雅黑" pitchFamily="34" charset="-122"/>
                        </a:rPr>
                        <a:t>安全测试）</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000" b="0" i="0" u="none" strike="noStrike" dirty="0">
                          <a:solidFill>
                            <a:srgbClr val="000000"/>
                          </a:solidFill>
                          <a:latin typeface="微软雅黑" pitchFamily="34" charset="-122"/>
                          <a:ea typeface="微软雅黑" pitchFamily="34" charset="-122"/>
                        </a:rPr>
                        <a:t>专项</a:t>
                      </a:r>
                      <a:r>
                        <a:rPr lang="en-US" sz="2000" b="0" i="0" u="none" strike="noStrike" dirty="0">
                          <a:solidFill>
                            <a:srgbClr val="000000"/>
                          </a:solidFill>
                          <a:latin typeface="微软雅黑" pitchFamily="34" charset="-122"/>
                          <a:ea typeface="微软雅黑" pitchFamily="34" charset="-122"/>
                        </a:rPr>
                        <a:t>TSE，</a:t>
                      </a:r>
                      <a:r>
                        <a:rPr lang="zh-CN" altLang="en-US" sz="2000" b="0" i="0" u="none" strike="noStrike" dirty="0">
                          <a:solidFill>
                            <a:srgbClr val="000000"/>
                          </a:solidFill>
                          <a:latin typeface="微软雅黑" pitchFamily="34" charset="-122"/>
                          <a:ea typeface="微软雅黑" pitchFamily="34" charset="-122"/>
                        </a:rPr>
                        <a:t>负责产品线安全能力改进和安全性提升；</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00066">
                <a:tc>
                  <a:txBody>
                    <a:bodyPr/>
                    <a:lstStyle/>
                    <a:p>
                      <a:pPr algn="l" fontAlgn="t"/>
                      <a:r>
                        <a:rPr lang="en-US" sz="2000" b="1" i="0" u="none" strike="noStrike">
                          <a:solidFill>
                            <a:srgbClr val="000000"/>
                          </a:solidFill>
                          <a:latin typeface="微软雅黑" pitchFamily="34" charset="-122"/>
                          <a:ea typeface="微软雅黑" pitchFamily="34" charset="-122"/>
                        </a:rPr>
                        <a:t>T（</a:t>
                      </a:r>
                      <a:r>
                        <a:rPr lang="zh-CN" altLang="en-US" sz="2000" b="1" i="0" u="none" strike="noStrike">
                          <a:solidFill>
                            <a:srgbClr val="000000"/>
                          </a:solidFill>
                          <a:latin typeface="微软雅黑" pitchFamily="34" charset="-122"/>
                          <a:ea typeface="微软雅黑" pitchFamily="34" charset="-122"/>
                        </a:rPr>
                        <a:t>解决方案）</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000" b="0" i="0" u="none" strike="noStrike">
                          <a:solidFill>
                            <a:srgbClr val="000000"/>
                          </a:solidFill>
                          <a:latin typeface="微软雅黑" pitchFamily="34" charset="-122"/>
                          <a:ea typeface="微软雅黑" pitchFamily="34" charset="-122"/>
                        </a:rPr>
                        <a:t>专项</a:t>
                      </a:r>
                      <a:r>
                        <a:rPr lang="en-US" sz="2000" b="0" i="0" u="none" strike="noStrike">
                          <a:solidFill>
                            <a:srgbClr val="000000"/>
                          </a:solidFill>
                          <a:latin typeface="微软雅黑" pitchFamily="34" charset="-122"/>
                          <a:ea typeface="微软雅黑" pitchFamily="34" charset="-122"/>
                        </a:rPr>
                        <a:t>TSE，</a:t>
                      </a:r>
                      <a:r>
                        <a:rPr lang="zh-CN" altLang="en-US" sz="2000" b="0" i="0" u="none" strike="noStrike">
                          <a:solidFill>
                            <a:srgbClr val="000000"/>
                          </a:solidFill>
                          <a:latin typeface="微软雅黑" pitchFamily="34" charset="-122"/>
                          <a:ea typeface="微软雅黑" pitchFamily="34" charset="-122"/>
                        </a:rPr>
                        <a:t>负责行业解决方案；</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00066">
                <a:tc>
                  <a:txBody>
                    <a:bodyPr/>
                    <a:lstStyle/>
                    <a:p>
                      <a:pPr algn="l" fontAlgn="t"/>
                      <a:r>
                        <a:rPr lang="en-US" sz="2000" b="1" i="0" u="none" strike="noStrike">
                          <a:solidFill>
                            <a:srgbClr val="000000"/>
                          </a:solidFill>
                          <a:latin typeface="微软雅黑" pitchFamily="34" charset="-122"/>
                          <a:ea typeface="微软雅黑" pitchFamily="34" charset="-122"/>
                        </a:rPr>
                        <a:t>M（PMP）</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000" b="0" i="0" u="none" strike="noStrike" dirty="0">
                          <a:solidFill>
                            <a:srgbClr val="000000"/>
                          </a:solidFill>
                          <a:latin typeface="微软雅黑" pitchFamily="34" charset="-122"/>
                          <a:ea typeface="微软雅黑" pitchFamily="34" charset="-122"/>
                        </a:rPr>
                        <a:t>瀑布模型项目经理，需要通过</a:t>
                      </a:r>
                      <a:r>
                        <a:rPr lang="en-US" sz="2000" b="0" i="0" u="none" strike="noStrike" dirty="0">
                          <a:solidFill>
                            <a:srgbClr val="000000"/>
                          </a:solidFill>
                          <a:latin typeface="微软雅黑" pitchFamily="34" charset="-122"/>
                          <a:ea typeface="微软雅黑" pitchFamily="34" charset="-122"/>
                        </a:rPr>
                        <a:t>PMP，</a:t>
                      </a:r>
                      <a:r>
                        <a:rPr lang="zh-CN" altLang="en-US" sz="2000" b="0" i="0" u="none" strike="noStrike" dirty="0">
                          <a:solidFill>
                            <a:srgbClr val="000000"/>
                          </a:solidFill>
                          <a:latin typeface="微软雅黑" pitchFamily="34" charset="-122"/>
                          <a:ea typeface="微软雅黑" pitchFamily="34" charset="-122"/>
                        </a:rPr>
                        <a:t>适合精品化项目</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00066">
                <a:tc>
                  <a:txBody>
                    <a:bodyPr/>
                    <a:lstStyle/>
                    <a:p>
                      <a:pPr algn="l" fontAlgn="t"/>
                      <a:r>
                        <a:rPr lang="en-US" sz="2000" b="1" i="0" u="none" strike="noStrike">
                          <a:solidFill>
                            <a:srgbClr val="000000"/>
                          </a:solidFill>
                          <a:latin typeface="微软雅黑" pitchFamily="34" charset="-122"/>
                          <a:ea typeface="微软雅黑" pitchFamily="34" charset="-122"/>
                        </a:rPr>
                        <a:t>M（SM）</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000" b="0" i="0" u="none" strike="noStrike" dirty="0">
                          <a:solidFill>
                            <a:srgbClr val="000000"/>
                          </a:solidFill>
                          <a:latin typeface="微软雅黑" pitchFamily="34" charset="-122"/>
                          <a:ea typeface="微软雅黑" pitchFamily="34" charset="-122"/>
                        </a:rPr>
                        <a:t>敏捷项目经理，适合快速发布或新产品项目</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深信服软件测试发展通道</a:t>
            </a:r>
            <a:endParaRPr lang="zh-CN" altLang="en-US" sz="2400" b="1" dirty="0">
              <a:solidFill>
                <a:srgbClr val="0070C0"/>
              </a:solidFill>
              <a:latin typeface="微软雅黑" pitchFamily="34" charset="-122"/>
              <a:ea typeface="微软雅黑" pitchFamily="34" charset="-122"/>
            </a:endParaRPr>
          </a:p>
        </p:txBody>
      </p:sp>
      <p:graphicFrame>
        <p:nvGraphicFramePr>
          <p:cNvPr id="199" name="表格 198"/>
          <p:cNvGraphicFramePr>
            <a:graphicFrameLocks noGrp="1"/>
          </p:cNvGraphicFramePr>
          <p:nvPr/>
        </p:nvGraphicFramePr>
        <p:xfrm>
          <a:off x="1046129" y="1382699"/>
          <a:ext cx="9239298" cy="4493895"/>
        </p:xfrm>
        <a:graphic>
          <a:graphicData uri="http://schemas.openxmlformats.org/drawingml/2006/table">
            <a:tbl>
              <a:tblPr/>
              <a:tblGrid>
                <a:gridCol w="1725489"/>
                <a:gridCol w="1489221"/>
                <a:gridCol w="1285884"/>
                <a:gridCol w="1357322"/>
                <a:gridCol w="1579536"/>
                <a:gridCol w="1801846"/>
              </a:tblGrid>
              <a:tr h="331213">
                <a:tc>
                  <a:txBody>
                    <a:bodyPr/>
                    <a:lstStyle/>
                    <a:p>
                      <a:pPr algn="ctr" fontAlgn="t"/>
                      <a:r>
                        <a:rPr lang="zh-CN" altLang="en-US" sz="2400" b="1" i="0" u="none" strike="noStrike" dirty="0">
                          <a:solidFill>
                            <a:srgbClr val="000000"/>
                          </a:solidFill>
                          <a:latin typeface="微软雅黑" pitchFamily="34" charset="-122"/>
                          <a:ea typeface="微软雅黑" pitchFamily="34" charset="-122"/>
                        </a:rPr>
                        <a:t>类型</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t"/>
                      <a:r>
                        <a:rPr lang="zh-CN" altLang="en-US" sz="2400" b="1" i="0" u="none" strike="noStrike" dirty="0">
                          <a:solidFill>
                            <a:srgbClr val="000000"/>
                          </a:solidFill>
                          <a:latin typeface="微软雅黑" pitchFamily="34" charset="-122"/>
                          <a:ea typeface="微软雅黑" pitchFamily="34" charset="-122"/>
                        </a:rPr>
                        <a:t>当前</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t"/>
                      <a:r>
                        <a:rPr lang="zh-CN" altLang="en-US" sz="2400" b="1" i="0" u="none" strike="noStrike" dirty="0">
                          <a:solidFill>
                            <a:srgbClr val="000000"/>
                          </a:solidFill>
                          <a:latin typeface="微软雅黑" pitchFamily="34" charset="-122"/>
                          <a:ea typeface="微软雅黑" pitchFamily="34" charset="-122"/>
                        </a:rPr>
                        <a:t>当前占比</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t"/>
                      <a:r>
                        <a:rPr lang="zh-CN" altLang="en-US" sz="2400" b="1" i="0" u="none" strike="noStrike" dirty="0">
                          <a:solidFill>
                            <a:srgbClr val="000000"/>
                          </a:solidFill>
                          <a:latin typeface="微软雅黑" pitchFamily="34" charset="-122"/>
                          <a:ea typeface="微软雅黑" pitchFamily="34" charset="-122"/>
                        </a:rPr>
                        <a:t>期望占比</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t"/>
                      <a:r>
                        <a:rPr lang="zh-CN" altLang="en-US" sz="2400" b="1" i="0" u="none" strike="noStrike" dirty="0">
                          <a:solidFill>
                            <a:srgbClr val="000000"/>
                          </a:solidFill>
                          <a:latin typeface="微软雅黑" pitchFamily="34" charset="-122"/>
                          <a:ea typeface="微软雅黑" pitchFamily="34" charset="-122"/>
                        </a:rPr>
                        <a:t>人数</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t"/>
                      <a:r>
                        <a:rPr lang="zh-CN" altLang="en-US" sz="2400" b="1" i="0" u="none" strike="noStrike" dirty="0" smtClean="0">
                          <a:solidFill>
                            <a:srgbClr val="000000"/>
                          </a:solidFill>
                          <a:latin typeface="微软雅黑" pitchFamily="34" charset="-122"/>
                          <a:ea typeface="微软雅黑" pitchFamily="34" charset="-122"/>
                        </a:rPr>
                        <a:t>差额</a:t>
                      </a:r>
                      <a:endParaRPr lang="zh-CN" altLang="en-US" sz="2400" b="1"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r>
              <a:tr h="331213">
                <a:tc>
                  <a:txBody>
                    <a:bodyPr/>
                    <a:lstStyle/>
                    <a:p>
                      <a:pPr algn="l" fontAlgn="t"/>
                      <a:r>
                        <a:rPr lang="en-US" sz="2400" b="0" i="0" u="none" strike="noStrike" dirty="0">
                          <a:solidFill>
                            <a:srgbClr val="000000"/>
                          </a:solidFill>
                          <a:latin typeface="微软雅黑" pitchFamily="34" charset="-122"/>
                          <a:ea typeface="微软雅黑" pitchFamily="34" charset="-122"/>
                        </a:rPr>
                        <a:t>M6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dirty="0">
                          <a:solidFill>
                            <a:srgbClr val="000000"/>
                          </a:solidFill>
                          <a:latin typeface="微软雅黑" pitchFamily="34" charset="-122"/>
                          <a:ea typeface="微软雅黑" pitchFamily="34" charset="-122"/>
                        </a:rPr>
                        <a:t>23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dirty="0">
                          <a:solidFill>
                            <a:srgbClr val="000000"/>
                          </a:solidFill>
                          <a:latin typeface="微软雅黑" pitchFamily="34" charset="-122"/>
                          <a:ea typeface="微软雅黑" pitchFamily="34" charset="-122"/>
                        </a:rPr>
                        <a:t>7.4%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8.0%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34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1" i="0" u="none" strike="noStrike" dirty="0" smtClean="0">
                          <a:solidFill>
                            <a:srgbClr val="FF0000"/>
                          </a:solidFill>
                          <a:latin typeface="微软雅黑" pitchFamily="34" charset="-122"/>
                          <a:ea typeface="微软雅黑" pitchFamily="34" charset="-122"/>
                        </a:rPr>
                        <a:t>-11</a:t>
                      </a:r>
                      <a:endParaRPr lang="en-US" altLang="zh-CN" sz="2400" b="1" i="0" u="none" strike="noStrike" dirty="0">
                        <a:solidFill>
                          <a:srgbClr val="FF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1213">
                <a:tc>
                  <a:txBody>
                    <a:bodyPr/>
                    <a:lstStyle/>
                    <a:p>
                      <a:pPr algn="l" fontAlgn="t"/>
                      <a:r>
                        <a:rPr lang="zh-CN" altLang="en-US" sz="2400" b="0" i="0" u="none" strike="noStrike">
                          <a:solidFill>
                            <a:srgbClr val="000000"/>
                          </a:solidFill>
                          <a:latin typeface="微软雅黑" pitchFamily="34" charset="-122"/>
                          <a:ea typeface="微软雅黑" pitchFamily="34" charset="-122"/>
                        </a:rPr>
                        <a:t>架构师</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dirty="0">
                          <a:solidFill>
                            <a:srgbClr val="000000"/>
                          </a:solidFill>
                          <a:latin typeface="微软雅黑" pitchFamily="34" charset="-122"/>
                          <a:ea typeface="微软雅黑" pitchFamily="34" charset="-122"/>
                        </a:rPr>
                        <a:t>3</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dirty="0">
                          <a:solidFill>
                            <a:srgbClr val="000000"/>
                          </a:solidFill>
                          <a:latin typeface="微软雅黑" pitchFamily="34" charset="-122"/>
                          <a:ea typeface="微软雅黑" pitchFamily="34" charset="-122"/>
                        </a:rPr>
                        <a:t>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1.5%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6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1" i="0" u="none" strike="noStrike" dirty="0" smtClean="0">
                          <a:solidFill>
                            <a:srgbClr val="FF0000"/>
                          </a:solidFill>
                          <a:latin typeface="微软雅黑" pitchFamily="34" charset="-122"/>
                          <a:ea typeface="微软雅黑" pitchFamily="34" charset="-122"/>
                        </a:rPr>
                        <a:t>-3</a:t>
                      </a:r>
                      <a:endParaRPr lang="en-US" altLang="zh-CN" sz="2400" b="1" i="0" u="none" strike="noStrike" dirty="0">
                        <a:solidFill>
                          <a:srgbClr val="FF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1213">
                <a:tc>
                  <a:txBody>
                    <a:bodyPr/>
                    <a:lstStyle/>
                    <a:p>
                      <a:pPr algn="l" fontAlgn="t"/>
                      <a:r>
                        <a:rPr lang="en-US" sz="2400" b="0" i="0" u="none" strike="noStrike">
                          <a:solidFill>
                            <a:srgbClr val="000000"/>
                          </a:solidFill>
                          <a:latin typeface="微软雅黑" pitchFamily="34" charset="-122"/>
                          <a:ea typeface="微软雅黑" pitchFamily="34" charset="-122"/>
                        </a:rPr>
                        <a:t>T6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2.6%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5.0%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21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1" i="0" u="none" strike="noStrike" dirty="0" smtClean="0">
                          <a:solidFill>
                            <a:srgbClr val="FF0000"/>
                          </a:solidFill>
                          <a:latin typeface="微软雅黑" pitchFamily="34" charset="-122"/>
                          <a:ea typeface="微软雅黑" pitchFamily="34" charset="-122"/>
                        </a:rPr>
                        <a:t>-13</a:t>
                      </a:r>
                      <a:endParaRPr lang="en-US" altLang="zh-CN" sz="2400" b="1" i="0" u="none" strike="noStrike" dirty="0">
                        <a:solidFill>
                          <a:srgbClr val="FF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1213">
                <a:tc>
                  <a:txBody>
                    <a:bodyPr/>
                    <a:lstStyle/>
                    <a:p>
                      <a:pPr algn="l" fontAlgn="t"/>
                      <a:r>
                        <a:rPr lang="en-US" sz="2400" b="0" i="0" u="none" strike="noStrike">
                          <a:solidFill>
                            <a:srgbClr val="000000"/>
                          </a:solidFill>
                          <a:latin typeface="微软雅黑" pitchFamily="34" charset="-122"/>
                          <a:ea typeface="微软雅黑" pitchFamily="34" charset="-122"/>
                        </a:rPr>
                        <a:t>T5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36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11.6%</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a:solidFill>
                            <a:srgbClr val="000000"/>
                          </a:solidFill>
                          <a:latin typeface="微软雅黑" pitchFamily="34" charset="-122"/>
                          <a:ea typeface="微软雅黑" pitchFamily="34" charset="-122"/>
                        </a:rPr>
                        <a:t>12.0%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51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1" i="0" u="none" strike="noStrike" dirty="0" smtClean="0">
                          <a:solidFill>
                            <a:srgbClr val="FF0000"/>
                          </a:solidFill>
                          <a:latin typeface="微软雅黑" pitchFamily="34" charset="-122"/>
                          <a:ea typeface="微软雅黑" pitchFamily="34" charset="-122"/>
                        </a:rPr>
                        <a:t>-15</a:t>
                      </a:r>
                      <a:endParaRPr lang="en-US" altLang="zh-CN" sz="2400" b="1" i="0" u="none" strike="noStrike" dirty="0">
                        <a:solidFill>
                          <a:srgbClr val="FF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1213">
                <a:tc>
                  <a:txBody>
                    <a:bodyPr/>
                    <a:lstStyle/>
                    <a:p>
                      <a:pPr algn="l" fontAlgn="t"/>
                      <a:r>
                        <a:rPr lang="en-US" sz="2400" b="0" i="0" u="none" strike="noStrike">
                          <a:solidFill>
                            <a:srgbClr val="000000"/>
                          </a:solidFill>
                          <a:latin typeface="微软雅黑" pitchFamily="34" charset="-122"/>
                          <a:ea typeface="微软雅黑" pitchFamily="34" charset="-122"/>
                        </a:rPr>
                        <a:t>T4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52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16.8%</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a:solidFill>
                            <a:srgbClr val="000000"/>
                          </a:solidFill>
                          <a:latin typeface="微软雅黑" pitchFamily="34" charset="-122"/>
                          <a:ea typeface="微软雅黑" pitchFamily="34" charset="-122"/>
                        </a:rPr>
                        <a:t>20.0%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85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1" i="0" u="none" strike="noStrike" dirty="0" smtClean="0">
                          <a:solidFill>
                            <a:srgbClr val="FF0000"/>
                          </a:solidFill>
                          <a:latin typeface="微软雅黑" pitchFamily="34" charset="-122"/>
                          <a:ea typeface="微软雅黑" pitchFamily="34" charset="-122"/>
                        </a:rPr>
                        <a:t>-33</a:t>
                      </a:r>
                      <a:endParaRPr lang="en-US" altLang="zh-CN" sz="2400" b="1" i="0" u="none" strike="noStrike" dirty="0">
                        <a:solidFill>
                          <a:srgbClr val="FF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1213">
                <a:tc>
                  <a:txBody>
                    <a:bodyPr/>
                    <a:lstStyle/>
                    <a:p>
                      <a:pPr algn="l" fontAlgn="t"/>
                      <a:r>
                        <a:rPr lang="en-US" sz="2400" b="0" i="0" u="none" strike="noStrike">
                          <a:solidFill>
                            <a:srgbClr val="000000"/>
                          </a:solidFill>
                          <a:latin typeface="微软雅黑" pitchFamily="34" charset="-122"/>
                          <a:ea typeface="微软雅黑" pitchFamily="34" charset="-122"/>
                        </a:rPr>
                        <a:t>M5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11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3.5%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a:solidFill>
                            <a:srgbClr val="000000"/>
                          </a:solidFill>
                          <a:latin typeface="微软雅黑" pitchFamily="34" charset="-122"/>
                          <a:ea typeface="微软雅黑" pitchFamily="34" charset="-122"/>
                        </a:rPr>
                        <a:t>5.0%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21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1" i="0" u="none" strike="noStrike" dirty="0" smtClean="0">
                          <a:solidFill>
                            <a:srgbClr val="FF0000"/>
                          </a:solidFill>
                          <a:latin typeface="微软雅黑" pitchFamily="34" charset="-122"/>
                          <a:ea typeface="微软雅黑" pitchFamily="34" charset="-122"/>
                        </a:rPr>
                        <a:t>-10</a:t>
                      </a:r>
                      <a:endParaRPr lang="en-US" altLang="zh-CN" sz="2400" b="1" i="0" u="none" strike="noStrike" dirty="0">
                        <a:solidFill>
                          <a:srgbClr val="FF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1213">
                <a:tc>
                  <a:txBody>
                    <a:bodyPr/>
                    <a:lstStyle/>
                    <a:p>
                      <a:pPr algn="l" fontAlgn="t"/>
                      <a:r>
                        <a:rPr lang="en-US" sz="2400" b="0" i="0" u="none" strike="noStrike">
                          <a:solidFill>
                            <a:srgbClr val="000000"/>
                          </a:solidFill>
                          <a:latin typeface="微软雅黑" pitchFamily="34" charset="-122"/>
                          <a:ea typeface="微软雅黑" pitchFamily="34" charset="-122"/>
                        </a:rPr>
                        <a:t>M4</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22</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7.1%</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a:solidFill>
                            <a:srgbClr val="000000"/>
                          </a:solidFill>
                          <a:latin typeface="微软雅黑" pitchFamily="34" charset="-122"/>
                          <a:ea typeface="微软雅黑" pitchFamily="34" charset="-122"/>
                        </a:rPr>
                        <a:t>10.0%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0" i="0" u="none" strike="noStrike" dirty="0">
                          <a:solidFill>
                            <a:srgbClr val="000000"/>
                          </a:solidFill>
                          <a:latin typeface="微软雅黑" pitchFamily="34" charset="-122"/>
                          <a:ea typeface="微软雅黑" pitchFamily="34" charset="-122"/>
                        </a:rPr>
                        <a:t>43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altLang="zh-CN" sz="2400" b="1" i="0" u="none" strike="noStrike" dirty="0" smtClean="0">
                          <a:solidFill>
                            <a:srgbClr val="FF0000"/>
                          </a:solidFill>
                          <a:latin typeface="微软雅黑" pitchFamily="34" charset="-122"/>
                          <a:ea typeface="微软雅黑" pitchFamily="34" charset="-122"/>
                        </a:rPr>
                        <a:t>-21</a:t>
                      </a:r>
                      <a:endParaRPr lang="en-US" altLang="zh-CN" sz="2400" b="1" i="0" u="none" strike="noStrike" dirty="0">
                        <a:solidFill>
                          <a:srgbClr val="FF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1213">
                <a:tc>
                  <a:txBody>
                    <a:bodyPr/>
                    <a:lstStyle/>
                    <a:p>
                      <a:pPr algn="l" fontAlgn="t"/>
                      <a:r>
                        <a:rPr lang="zh-CN" altLang="en-US" sz="2400" b="0" i="0" u="none" strike="noStrike">
                          <a:solidFill>
                            <a:srgbClr val="000000"/>
                          </a:solidFill>
                          <a:latin typeface="微软雅黑" pitchFamily="34" charset="-122"/>
                          <a:ea typeface="微软雅黑" pitchFamily="34" charset="-122"/>
                        </a:rPr>
                        <a:t>测试中心人员</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310</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400" b="0" i="0" u="none" strike="noStrike">
                          <a:solidFill>
                            <a:srgbClr val="000000"/>
                          </a:solidFill>
                          <a:latin typeface="微软雅黑" pitchFamily="34" charset="-122"/>
                          <a:ea typeface="微软雅黑" pitchFamily="34" charset="-122"/>
                        </a:rPr>
                        <a:t>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400" b="0" i="0" u="none" strike="noStrike">
                          <a:solidFill>
                            <a:srgbClr val="000000"/>
                          </a:solidFill>
                          <a:latin typeface="微软雅黑" pitchFamily="34" charset="-122"/>
                          <a:ea typeface="微软雅黑" pitchFamily="34" charset="-122"/>
                        </a:rPr>
                        <a:t>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400" b="0" i="0" u="none" strike="noStrike" dirty="0">
                          <a:solidFill>
                            <a:srgbClr val="000000"/>
                          </a:solidFill>
                          <a:latin typeface="微软雅黑" pitchFamily="34" charset="-122"/>
                          <a:ea typeface="微软雅黑" pitchFamily="34" charset="-122"/>
                        </a:rPr>
                        <a:t>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zh-CN" altLang="en-US" sz="24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1213">
                <a:tc>
                  <a:txBody>
                    <a:bodyPr/>
                    <a:lstStyle/>
                    <a:p>
                      <a:pPr algn="l" fontAlgn="t"/>
                      <a:r>
                        <a:rPr lang="en-US" altLang="zh-CN" sz="2400" b="0" i="0" u="none" strike="noStrike">
                          <a:solidFill>
                            <a:srgbClr val="000000"/>
                          </a:solidFill>
                          <a:latin typeface="微软雅黑" pitchFamily="34" charset="-122"/>
                          <a:ea typeface="微软雅黑" pitchFamily="34" charset="-122"/>
                        </a:rPr>
                        <a:t>2019</a:t>
                      </a:r>
                      <a:r>
                        <a:rPr lang="zh-CN" altLang="en-US" sz="2400" b="0" i="0" u="none" strike="noStrike">
                          <a:solidFill>
                            <a:srgbClr val="000000"/>
                          </a:solidFill>
                          <a:latin typeface="微软雅黑" pitchFamily="34" charset="-122"/>
                          <a:ea typeface="微软雅黑" pitchFamily="34" charset="-122"/>
                        </a:rPr>
                        <a:t>年编制</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0" i="0" u="none" strike="noStrike">
                          <a:solidFill>
                            <a:srgbClr val="000000"/>
                          </a:solidFill>
                          <a:latin typeface="微软雅黑" pitchFamily="34" charset="-122"/>
                          <a:ea typeface="微软雅黑" pitchFamily="34" charset="-122"/>
                        </a:rPr>
                        <a:t>385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400" b="0" i="0" u="none" strike="noStrike">
                          <a:solidFill>
                            <a:srgbClr val="000000"/>
                          </a:solidFill>
                          <a:latin typeface="微软雅黑" pitchFamily="34" charset="-122"/>
                          <a:ea typeface="微软雅黑" pitchFamily="34" charset="-122"/>
                        </a:rPr>
                        <a:t>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400" b="0" i="0" u="none" strike="noStrike">
                          <a:solidFill>
                            <a:srgbClr val="000000"/>
                          </a:solidFill>
                          <a:latin typeface="微软雅黑" pitchFamily="34" charset="-122"/>
                          <a:ea typeface="微软雅黑" pitchFamily="34" charset="-122"/>
                        </a:rPr>
                        <a:t>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400" b="0" i="0" u="none" strike="noStrike" dirty="0">
                          <a:solidFill>
                            <a:srgbClr val="000000"/>
                          </a:solidFill>
                          <a:latin typeface="微软雅黑" pitchFamily="34" charset="-122"/>
                          <a:ea typeface="微软雅黑" pitchFamily="34" charset="-122"/>
                        </a:rPr>
                        <a:t>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zh-CN" altLang="en-US" sz="24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1213">
                <a:tc>
                  <a:txBody>
                    <a:bodyPr/>
                    <a:lstStyle/>
                    <a:p>
                      <a:pPr algn="l" fontAlgn="t"/>
                      <a:r>
                        <a:rPr lang="en-US" altLang="zh-CN" sz="2400" b="1" i="0" u="none" strike="noStrike" dirty="0">
                          <a:solidFill>
                            <a:srgbClr val="000000"/>
                          </a:solidFill>
                          <a:latin typeface="微软雅黑" pitchFamily="34" charset="-122"/>
                          <a:ea typeface="微软雅黑" pitchFamily="34" charset="-122"/>
                        </a:rPr>
                        <a:t>2019</a:t>
                      </a:r>
                      <a:r>
                        <a:rPr lang="zh-CN" altLang="en-US" sz="2400" b="1" i="0" u="none" strike="noStrike" dirty="0" smtClean="0">
                          <a:solidFill>
                            <a:srgbClr val="000000"/>
                          </a:solidFill>
                          <a:latin typeface="微软雅黑" pitchFamily="34" charset="-122"/>
                          <a:ea typeface="微软雅黑" pitchFamily="34" charset="-122"/>
                        </a:rPr>
                        <a:t>年编</a:t>
                      </a:r>
                      <a:r>
                        <a:rPr lang="zh-CN" altLang="en-US" sz="2400" b="1" i="0" u="none" strike="noStrike" dirty="0">
                          <a:solidFill>
                            <a:srgbClr val="000000"/>
                          </a:solidFill>
                          <a:latin typeface="微软雅黑" pitchFamily="34" charset="-122"/>
                          <a:ea typeface="微软雅黑" pitchFamily="34" charset="-122"/>
                        </a:rPr>
                        <a:t>制</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t"/>
                      <a:r>
                        <a:rPr lang="en-US" altLang="zh-CN" sz="2400" b="1" i="0" u="none" strike="noStrike">
                          <a:solidFill>
                            <a:srgbClr val="000000"/>
                          </a:solidFill>
                          <a:latin typeface="微软雅黑" pitchFamily="34" charset="-122"/>
                          <a:ea typeface="微软雅黑" pitchFamily="34" charset="-122"/>
                        </a:rPr>
                        <a:t>425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400" b="0" i="0" u="none" strike="noStrike" dirty="0">
                          <a:solidFill>
                            <a:srgbClr val="000000"/>
                          </a:solidFill>
                          <a:latin typeface="微软雅黑" pitchFamily="34" charset="-122"/>
                          <a:ea typeface="微软雅黑" pitchFamily="34" charset="-122"/>
                        </a:rPr>
                        <a:t>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400" b="0" i="0" u="none" strike="noStrike">
                          <a:solidFill>
                            <a:srgbClr val="000000"/>
                          </a:solidFill>
                          <a:latin typeface="微软雅黑" pitchFamily="34" charset="-122"/>
                          <a:ea typeface="微软雅黑" pitchFamily="34" charset="-122"/>
                        </a:rPr>
                        <a:t>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2400" b="0" i="0" u="none" strike="noStrike" dirty="0">
                          <a:solidFill>
                            <a:srgbClr val="000000"/>
                          </a:solidFill>
                          <a:latin typeface="微软雅黑" pitchFamily="34" charset="-122"/>
                          <a:ea typeface="微软雅黑" pitchFamily="34" charset="-122"/>
                        </a:rPr>
                        <a:t>　</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endParaRPr lang="zh-CN" altLang="en-US" sz="24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326" name="矩形 325"/>
          <p:cNvSpPr/>
          <p:nvPr/>
        </p:nvSpPr>
        <p:spPr>
          <a:xfrm>
            <a:off x="4403715" y="954071"/>
            <a:ext cx="2236510" cy="338554"/>
          </a:xfrm>
          <a:prstGeom prst="rect">
            <a:avLst/>
          </a:prstGeom>
        </p:spPr>
        <p:txBody>
          <a:bodyPr wrap="none">
            <a:spAutoFit/>
          </a:bodyPr>
          <a:lstStyle/>
          <a:p>
            <a:r>
              <a:rPr lang="zh-CN" altLang="en-US" sz="1600" dirty="0" smtClean="0">
                <a:latin typeface="微软雅黑" pitchFamily="34" charset="-122"/>
                <a:ea typeface="微软雅黑" pitchFamily="34" charset="-122"/>
              </a:rPr>
              <a:t>当前测试任职资格现状</a:t>
            </a:r>
            <a:endParaRPr lang="zh-CN" altLang="en-US" sz="1600" dirty="0">
              <a:latin typeface="微软雅黑" pitchFamily="34" charset="-122"/>
              <a:ea typeface="微软雅黑" pitchFamily="34" charset="-122"/>
            </a:endParaRP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AE4D8251-A88E-4F30-BA9F-51F041527CCC}"/>
              </a:ext>
            </a:extLst>
          </p:cNvPr>
          <p:cNvPicPr>
            <a:picLocks noChangeAspect="1"/>
          </p:cNvPicPr>
          <p:nvPr/>
        </p:nvPicPr>
        <p:blipFill>
          <a:blip r:embed="rId4" cstate="print">
            <a:extLst>
              <a:ext uri="{28A0092B-C50C-407E-A947-70E740481C1C}">
                <a14:useLocalDpi xmlns:a14="http://schemas.microsoft.com/office/drawing/2010/main" xmlns=""/>
              </a:ext>
            </a:extLst>
          </a:blip>
          <a:stretch>
            <a:fillRect/>
          </a:stretch>
        </p:blipFill>
        <p:spPr>
          <a:xfrm>
            <a:off x="881" y="168"/>
            <a:ext cx="11520011" cy="6480006"/>
          </a:xfrm>
          <a:prstGeom prst="rect">
            <a:avLst/>
          </a:prstGeom>
        </p:spPr>
      </p:pic>
      <p:sp>
        <p:nvSpPr>
          <p:cNvPr id="4" name="TextBox 23">
            <a:extLst>
              <a:ext uri="{FF2B5EF4-FFF2-40B4-BE49-F238E27FC236}">
                <a16:creationId xmlns:a16="http://schemas.microsoft.com/office/drawing/2014/main" xmlns="" id="{0FC51210-8108-423E-AB15-19429E1B5068}"/>
              </a:ext>
            </a:extLst>
          </p:cNvPr>
          <p:cNvSpPr txBox="1">
            <a:spLocks noChangeArrowheads="1"/>
          </p:cNvSpPr>
          <p:nvPr/>
        </p:nvSpPr>
        <p:spPr bwMode="auto">
          <a:xfrm>
            <a:off x="5686402" y="2624782"/>
            <a:ext cx="4487832" cy="6471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64802" tIns="32401" rIns="64802" bIns="32401">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9pPr>
          </a:lstStyle>
          <a:p>
            <a:pPr eaLnBrk="1" hangingPunct="1"/>
            <a:r>
              <a:rPr lang="zh-CN" altLang="en-US" sz="3780" b="1" dirty="0" smtClean="0">
                <a:gradFill>
                  <a:gsLst>
                    <a:gs pos="0">
                      <a:srgbClr val="6FBA2C"/>
                    </a:gs>
                    <a:gs pos="100000">
                      <a:srgbClr val="00479D"/>
                    </a:gs>
                  </a:gsLst>
                  <a:lin ang="3600000" scaled="0"/>
                </a:gradFill>
                <a:latin typeface="微软雅黑" pitchFamily="34" charset="-122"/>
                <a:ea typeface="微软雅黑" pitchFamily="34" charset="-122"/>
              </a:rPr>
              <a:t>测试岗位的基本要求</a:t>
            </a:r>
            <a:endParaRPr lang="zh-CN" altLang="en-US" sz="3780" b="1" dirty="0">
              <a:gradFill>
                <a:gsLst>
                  <a:gs pos="0">
                    <a:srgbClr val="6FBA2C"/>
                  </a:gs>
                  <a:gs pos="100000">
                    <a:srgbClr val="00479D"/>
                  </a:gs>
                </a:gsLst>
                <a:lin ang="3600000" scaled="0"/>
              </a:gradFill>
              <a:latin typeface="微软雅黑" pitchFamily="34" charset="-122"/>
              <a:ea typeface="微软雅黑" pitchFamily="34" charset="-122"/>
            </a:endParaRPr>
          </a:p>
        </p:txBody>
      </p:sp>
      <p:cxnSp>
        <p:nvCxnSpPr>
          <p:cNvPr id="5" name="直线连接符 6">
            <a:extLst>
              <a:ext uri="{FF2B5EF4-FFF2-40B4-BE49-F238E27FC236}">
                <a16:creationId xmlns:a16="http://schemas.microsoft.com/office/drawing/2014/main" xmlns="" id="{107660C9-E546-45A0-B770-8F3AA3C1FD0D}"/>
              </a:ext>
            </a:extLst>
          </p:cNvPr>
          <p:cNvCxnSpPr/>
          <p:nvPr/>
        </p:nvCxnSpPr>
        <p:spPr>
          <a:xfrm flipV="1">
            <a:off x="5686202" y="3395888"/>
            <a:ext cx="4886209" cy="138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 name="组合 5">
            <a:extLst>
              <a:ext uri="{FF2B5EF4-FFF2-40B4-BE49-F238E27FC236}">
                <a16:creationId xmlns:a16="http://schemas.microsoft.com/office/drawing/2014/main" xmlns="" id="{3C6BE102-7003-402C-936D-26DF55580393}"/>
              </a:ext>
            </a:extLst>
          </p:cNvPr>
          <p:cNvGrpSpPr/>
          <p:nvPr/>
        </p:nvGrpSpPr>
        <p:grpSpPr>
          <a:xfrm>
            <a:off x="8519981" y="3614026"/>
            <a:ext cx="2052431" cy="406652"/>
            <a:chOff x="5010464" y="3351078"/>
            <a:chExt cx="2172097" cy="430362"/>
          </a:xfrm>
        </p:grpSpPr>
        <p:pic>
          <p:nvPicPr>
            <p:cNvPr id="7" name="图片 6">
              <a:extLst>
                <a:ext uri="{FF2B5EF4-FFF2-40B4-BE49-F238E27FC236}">
                  <a16:creationId xmlns:a16="http://schemas.microsoft.com/office/drawing/2014/main" xmlns="" id="{F85E49E4-A4AC-4B8A-A71E-6D3ABC9B0745}"/>
                </a:ext>
              </a:extLst>
            </p:cNvPr>
            <p:cNvPicPr>
              <a:picLocks noChangeAspect="1"/>
            </p:cNvPicPr>
            <p:nvPr/>
          </p:nvPicPr>
          <p:blipFill>
            <a:blip r:embed="rId5" cstate="email">
              <a:duotone>
                <a:prstClr val="black"/>
                <a:schemeClr val="tx2">
                  <a:tint val="45000"/>
                  <a:satMod val="400000"/>
                </a:schemeClr>
              </a:duotone>
              <a:lum bright="-40000" contrast="-40000"/>
              <a:extLst>
                <a:ext uri="{28A0092B-C50C-407E-A947-70E740481C1C}">
                  <a14:useLocalDpi xmlns:a14="http://schemas.microsoft.com/office/drawing/2010/main" xmlns=""/>
                </a:ext>
              </a:extLst>
            </a:blip>
            <a:stretch>
              <a:fillRect/>
            </a:stretch>
          </p:blipFill>
          <p:spPr>
            <a:xfrm>
              <a:off x="5010464" y="3351078"/>
              <a:ext cx="430363" cy="430362"/>
            </a:xfrm>
            <a:prstGeom prst="rect">
              <a:avLst/>
            </a:prstGeom>
          </p:spPr>
        </p:pic>
        <p:pic>
          <p:nvPicPr>
            <p:cNvPr id="8" name="图片 7">
              <a:extLst>
                <a:ext uri="{FF2B5EF4-FFF2-40B4-BE49-F238E27FC236}">
                  <a16:creationId xmlns:a16="http://schemas.microsoft.com/office/drawing/2014/main" xmlns="" id="{B37FB475-12B4-4828-9CB3-3B38E991193E}"/>
                </a:ext>
              </a:extLst>
            </p:cNvPr>
            <p:cNvPicPr>
              <a:picLocks noChangeAspect="1"/>
            </p:cNvPicPr>
            <p:nvPr/>
          </p:nvPicPr>
          <p:blipFill>
            <a:blip r:embed="rId6"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5591042" y="3351078"/>
              <a:ext cx="430363" cy="430362"/>
            </a:xfrm>
            <a:prstGeom prst="rect">
              <a:avLst/>
            </a:prstGeom>
          </p:spPr>
        </p:pic>
        <p:pic>
          <p:nvPicPr>
            <p:cNvPr id="9" name="图片 8">
              <a:extLst>
                <a:ext uri="{FF2B5EF4-FFF2-40B4-BE49-F238E27FC236}">
                  <a16:creationId xmlns:a16="http://schemas.microsoft.com/office/drawing/2014/main" xmlns="" id="{F9CCAAA5-D8CD-45E6-9032-420A9063EF1B}"/>
                </a:ext>
              </a:extLst>
            </p:cNvPr>
            <p:cNvPicPr>
              <a:picLocks noChangeAspect="1"/>
            </p:cNvPicPr>
            <p:nvPr/>
          </p:nvPicPr>
          <p:blipFill>
            <a:blip r:embed="rId7"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6171620" y="3351078"/>
              <a:ext cx="430363" cy="430362"/>
            </a:xfrm>
            <a:prstGeom prst="rect">
              <a:avLst/>
            </a:prstGeom>
          </p:spPr>
        </p:pic>
        <p:pic>
          <p:nvPicPr>
            <p:cNvPr id="10" name="图片 9">
              <a:extLst>
                <a:ext uri="{FF2B5EF4-FFF2-40B4-BE49-F238E27FC236}">
                  <a16:creationId xmlns:a16="http://schemas.microsoft.com/office/drawing/2014/main" xmlns="" id="{5A6F05EA-E62A-4FF9-86E0-10BC5C63EB6A}"/>
                </a:ext>
              </a:extLst>
            </p:cNvPr>
            <p:cNvPicPr>
              <a:picLocks noChangeAspect="1"/>
            </p:cNvPicPr>
            <p:nvPr/>
          </p:nvPicPr>
          <p:blipFill>
            <a:blip r:embed="rId8"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6752198" y="3351078"/>
              <a:ext cx="430363" cy="430362"/>
            </a:xfrm>
            <a:prstGeom prst="rect">
              <a:avLst/>
            </a:prstGeom>
          </p:spPr>
        </p:pic>
      </p:grpSp>
      <p:pic>
        <p:nvPicPr>
          <p:cNvPr id="11" name="图片 10">
            <a:extLst>
              <a:ext uri="{FF2B5EF4-FFF2-40B4-BE49-F238E27FC236}">
                <a16:creationId xmlns:a16="http://schemas.microsoft.com/office/drawing/2014/main" xmlns="" id="{34DAE7D3-3F63-4B58-BECC-C69C04DE030A}"/>
              </a:ext>
            </a:extLst>
          </p:cNvPr>
          <p:cNvPicPr>
            <a:picLocks noChangeAspect="1"/>
          </p:cNvPicPr>
          <p:nvPr/>
        </p:nvPicPr>
        <p:blipFill>
          <a:blip r:embed="rId9" cstate="email">
            <a:extLst>
              <a:ext uri="{28A0092B-C50C-407E-A947-70E740481C1C}">
                <a14:useLocalDpi xmlns:a14="http://schemas.microsoft.com/office/drawing/2010/main" xmlns=""/>
              </a:ext>
            </a:extLst>
          </a:blip>
          <a:stretch>
            <a:fillRect/>
          </a:stretch>
        </p:blipFill>
        <p:spPr>
          <a:xfrm>
            <a:off x="8865838" y="508766"/>
            <a:ext cx="1706574" cy="589119"/>
          </a:xfrm>
          <a:prstGeom prst="rect">
            <a:avLst/>
          </a:prstGeom>
        </p:spPr>
      </p:pic>
    </p:spTree>
    <p:custDataLst>
      <p:tags r:id="rId1"/>
    </p:custDataLst>
    <p:extLst>
      <p:ext uri="{BB962C8B-B14F-4D97-AF65-F5344CB8AC3E}">
        <p14:creationId xmlns:p14="http://schemas.microsoft.com/office/powerpoint/2010/main" xmlns="" val="7965019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思维方式</a:t>
            </a:r>
            <a:endParaRPr lang="zh-CN" altLang="en-US" sz="2400" b="1" dirty="0">
              <a:solidFill>
                <a:srgbClr val="0070C0"/>
              </a:solidFill>
              <a:latin typeface="微软雅黑" pitchFamily="34" charset="-122"/>
              <a:ea typeface="微软雅黑" pitchFamily="34" charset="-122"/>
            </a:endParaRPr>
          </a:p>
        </p:txBody>
      </p:sp>
      <p:sp>
        <p:nvSpPr>
          <p:cNvPr id="3" name="TextBox 1"/>
          <p:cNvSpPr txBox="1">
            <a:spLocks noChangeArrowheads="1"/>
          </p:cNvSpPr>
          <p:nvPr/>
        </p:nvSpPr>
        <p:spPr bwMode="auto">
          <a:xfrm>
            <a:off x="6761169" y="2239955"/>
            <a:ext cx="4500594" cy="1231106"/>
          </a:xfrm>
          <a:prstGeom prst="rect">
            <a:avLst/>
          </a:prstGeom>
          <a:noFill/>
          <a:ln w="9525">
            <a:noFill/>
            <a:miter lim="800000"/>
            <a:headEnd/>
            <a:tailEnd/>
          </a:ln>
        </p:spPr>
        <p:txBody>
          <a:bodyPr wrap="square">
            <a:spAutoFit/>
          </a:bodyPr>
          <a:lstStyle/>
          <a:p>
            <a:pPr>
              <a:defRPr/>
            </a:pPr>
            <a:r>
              <a:rPr lang="zh-CN" altLang="en-US" sz="2000" dirty="0">
                <a:latin typeface="微软雅黑" pitchFamily="34" charset="-122"/>
                <a:ea typeface="微软雅黑" pitchFamily="34" charset="-122"/>
              </a:rPr>
              <a:t>人生</a:t>
            </a:r>
            <a:r>
              <a:rPr lang="en-US" altLang="zh-CN" sz="2000" dirty="0">
                <a:latin typeface="微软雅黑" pitchFamily="34" charset="-122"/>
                <a:ea typeface="微软雅黑" pitchFamily="34" charset="-122"/>
              </a:rPr>
              <a:t>or</a:t>
            </a:r>
            <a:r>
              <a:rPr lang="zh-CN" altLang="en-US" sz="2000" dirty="0">
                <a:latin typeface="微软雅黑" pitchFamily="34" charset="-122"/>
                <a:ea typeface="微软雅黑" pitchFamily="34" charset="-122"/>
              </a:rPr>
              <a:t>工作的结</a:t>
            </a:r>
            <a:r>
              <a:rPr lang="zh-CN" altLang="en-US" sz="2000" dirty="0" smtClean="0">
                <a:latin typeface="微软雅黑" pitchFamily="34" charset="-122"/>
                <a:ea typeface="微软雅黑" pitchFamily="34" charset="-122"/>
              </a:rPr>
              <a:t>果：</a:t>
            </a:r>
            <a:endParaRPr lang="en-US" altLang="zh-CN" sz="2000" dirty="0" smtClean="0">
              <a:latin typeface="微软雅黑" pitchFamily="34" charset="-122"/>
              <a:ea typeface="微软雅黑" pitchFamily="34" charset="-122"/>
            </a:endParaRPr>
          </a:p>
          <a:p>
            <a:pPr>
              <a:defRPr/>
            </a:pPr>
            <a:endParaRPr lang="en-US" altLang="zh-CN" sz="2000" dirty="0" smtClean="0">
              <a:latin typeface="微软雅黑" pitchFamily="34" charset="-122"/>
              <a:ea typeface="微软雅黑" pitchFamily="34" charset="-122"/>
            </a:endParaRPr>
          </a:p>
          <a:p>
            <a:pPr>
              <a:defRPr/>
            </a:pPr>
            <a:r>
              <a:rPr lang="zh-CN" altLang="en-US" sz="2000" dirty="0" smtClean="0">
                <a:latin typeface="微软雅黑" pitchFamily="34" charset="-122"/>
                <a:ea typeface="微软雅黑" pitchFamily="34" charset="-122"/>
              </a:rPr>
              <a:t>思</a:t>
            </a:r>
            <a:r>
              <a:rPr lang="zh-CN" altLang="en-US" sz="2000" dirty="0">
                <a:latin typeface="微软雅黑" pitchFamily="34" charset="-122"/>
                <a:ea typeface="微软雅黑" pitchFamily="34" charset="-122"/>
              </a:rPr>
              <a:t>维方式</a:t>
            </a:r>
            <a:r>
              <a:rPr lang="en-US" altLang="zh-CN" sz="2000" dirty="0">
                <a:latin typeface="微软雅黑" pitchFamily="34" charset="-122"/>
                <a:ea typeface="微软雅黑" pitchFamily="34" charset="-122"/>
              </a:rPr>
              <a:t>×</a:t>
            </a:r>
            <a:r>
              <a:rPr lang="zh-CN" altLang="en-US" sz="2000" dirty="0">
                <a:latin typeface="微软雅黑" pitchFamily="34" charset="-122"/>
                <a:ea typeface="微软雅黑" pitchFamily="34" charset="-122"/>
              </a:rPr>
              <a:t>热情（努力）</a:t>
            </a:r>
            <a:r>
              <a:rPr lang="en-US" altLang="zh-CN" sz="2000" dirty="0">
                <a:latin typeface="微软雅黑" pitchFamily="34" charset="-122"/>
                <a:ea typeface="微软雅黑" pitchFamily="34" charset="-122"/>
              </a:rPr>
              <a:t>×</a:t>
            </a:r>
            <a:r>
              <a:rPr lang="zh-CN" altLang="en-US" sz="2000" dirty="0">
                <a:latin typeface="微软雅黑" pitchFamily="34" charset="-122"/>
                <a:ea typeface="微软雅黑" pitchFamily="34" charset="-122"/>
              </a:rPr>
              <a:t>能力</a:t>
            </a:r>
            <a:endParaRPr lang="en-US" altLang="zh-CN" sz="2000" dirty="0">
              <a:latin typeface="微软雅黑" pitchFamily="34" charset="-122"/>
              <a:ea typeface="微软雅黑" pitchFamily="34" charset="-122"/>
            </a:endParaRPr>
          </a:p>
          <a:p>
            <a:pPr>
              <a:defRPr/>
            </a:pPr>
            <a:r>
              <a:rPr lang="en-US" altLang="zh-CN" sz="1400" b="1" dirty="0" smtClean="0">
                <a:solidFill>
                  <a:srgbClr val="FFC000"/>
                </a:solidFill>
                <a:latin typeface="微软雅黑" pitchFamily="34" charset="-122"/>
                <a:ea typeface="微软雅黑" pitchFamily="34" charset="-122"/>
              </a:rPr>
              <a:t>-</a:t>
            </a:r>
            <a:r>
              <a:rPr lang="en-US" altLang="zh-CN" sz="1400" b="1" dirty="0">
                <a:solidFill>
                  <a:srgbClr val="FFC000"/>
                </a:solidFill>
                <a:latin typeface="微软雅黑" pitchFamily="34" charset="-122"/>
                <a:ea typeface="微软雅黑" pitchFamily="34" charset="-122"/>
              </a:rPr>
              <a:t>100~100   </a:t>
            </a:r>
            <a:r>
              <a:rPr lang="en-US" altLang="zh-CN" sz="1400" b="1" dirty="0" smtClean="0">
                <a:solidFill>
                  <a:srgbClr val="FFC000"/>
                </a:solidFill>
                <a:latin typeface="微软雅黑" pitchFamily="34" charset="-122"/>
                <a:ea typeface="微软雅黑" pitchFamily="34" charset="-122"/>
              </a:rPr>
              <a:t>           </a:t>
            </a:r>
            <a:r>
              <a:rPr lang="en-US" altLang="zh-CN" sz="1400" b="1" dirty="0">
                <a:solidFill>
                  <a:srgbClr val="FFC000"/>
                </a:solidFill>
                <a:latin typeface="微软雅黑" pitchFamily="34" charset="-122"/>
                <a:ea typeface="微软雅黑" pitchFamily="34" charset="-122"/>
              </a:rPr>
              <a:t>0~100             0~100</a:t>
            </a:r>
            <a:endParaRPr lang="zh-CN" altLang="en-US" sz="1400" b="1" dirty="0">
              <a:solidFill>
                <a:srgbClr val="FFC000"/>
              </a:solidFill>
              <a:latin typeface="微软雅黑" pitchFamily="34" charset="-122"/>
              <a:ea typeface="微软雅黑" pitchFamily="34" charset="-122"/>
            </a:endParaRPr>
          </a:p>
        </p:txBody>
      </p:sp>
      <p:sp>
        <p:nvSpPr>
          <p:cNvPr id="4" name="TextBox 1"/>
          <p:cNvSpPr txBox="1">
            <a:spLocks noChangeArrowheads="1"/>
          </p:cNvSpPr>
          <p:nvPr/>
        </p:nvSpPr>
        <p:spPr bwMode="auto">
          <a:xfrm>
            <a:off x="8404243" y="3668715"/>
            <a:ext cx="2568332" cy="400110"/>
          </a:xfrm>
          <a:prstGeom prst="rect">
            <a:avLst/>
          </a:prstGeom>
          <a:noFill/>
          <a:ln w="9525">
            <a:noFill/>
            <a:miter lim="800000"/>
            <a:headEnd/>
            <a:tailEnd/>
          </a:ln>
        </p:spPr>
        <p:txBody>
          <a:bodyPr wrap="none">
            <a:spAutoFit/>
          </a:bodyPr>
          <a:lstStyle/>
          <a:p>
            <a:pPr algn="ctr">
              <a:defRPr/>
            </a:pPr>
            <a:r>
              <a:rPr lang="en-US" altLang="zh-CN" sz="2000" dirty="0">
                <a:latin typeface="微软雅黑" pitchFamily="34" charset="-122"/>
                <a:ea typeface="微软雅黑" pitchFamily="34" charset="-122"/>
              </a:rPr>
              <a:t>---</a:t>
            </a:r>
            <a:r>
              <a:rPr lang="zh-CN" altLang="en-US" sz="2000" dirty="0">
                <a:latin typeface="微软雅黑" pitchFamily="34" charset="-122"/>
                <a:ea typeface="微软雅黑" pitchFamily="34" charset="-122"/>
              </a:rPr>
              <a:t>稻盛和夫</a:t>
            </a:r>
            <a:r>
              <a:rPr lang="en-US" altLang="zh-CN" sz="2000" dirty="0">
                <a:latin typeface="微软雅黑" pitchFamily="34" charset="-122"/>
                <a:ea typeface="微软雅黑" pitchFamily="34" charset="-122"/>
              </a:rPr>
              <a:t>《</a:t>
            </a:r>
            <a:r>
              <a:rPr lang="zh-CN" altLang="en-US" sz="2000" dirty="0">
                <a:latin typeface="微软雅黑" pitchFamily="34" charset="-122"/>
                <a:ea typeface="微软雅黑" pitchFamily="34" charset="-122"/>
              </a:rPr>
              <a:t>活法</a:t>
            </a:r>
            <a:r>
              <a:rPr lang="en-US" altLang="zh-CN" sz="2000" dirty="0">
                <a:latin typeface="微软雅黑" pitchFamily="34" charset="-122"/>
                <a:ea typeface="微软雅黑" pitchFamily="34" charset="-122"/>
              </a:rPr>
              <a:t>》</a:t>
            </a:r>
            <a:endParaRPr lang="zh-CN" altLang="en-US" sz="2000" dirty="0">
              <a:latin typeface="微软雅黑" pitchFamily="34" charset="-122"/>
              <a:ea typeface="微软雅黑" pitchFamily="34" charset="-122"/>
            </a:endParaRPr>
          </a:p>
        </p:txBody>
      </p:sp>
      <p:pic>
        <p:nvPicPr>
          <p:cNvPr id="5" name="Picture 4" descr="https://timgsa.baidu.com/timg?image&amp;quality=80&amp;size=b9999_10000&amp;sec=1534336725302&amp;di=f24ce01131f89bab395d30f50571bf47&amp;imgtype=0&amp;src=http%3A%2F%2Fimg.mp.sohu.com%2Fq_mini%2Cc_zoom%2Cw_640%2Fupload%2F20170705%2F0c413269977e4621a8e45af926a2a958_th.jpg"/>
          <p:cNvPicPr>
            <a:picLocks noChangeAspect="1" noChangeArrowheads="1"/>
          </p:cNvPicPr>
          <p:nvPr/>
        </p:nvPicPr>
        <p:blipFill>
          <a:blip r:embed="rId4" cstate="print"/>
          <a:srcRect/>
          <a:stretch>
            <a:fillRect/>
          </a:stretch>
        </p:blipFill>
        <p:spPr bwMode="auto">
          <a:xfrm>
            <a:off x="546063" y="1168385"/>
            <a:ext cx="6096000" cy="3857625"/>
          </a:xfrm>
          <a:prstGeom prst="rect">
            <a:avLst/>
          </a:prstGeom>
          <a:noFill/>
          <a:ln w="9525">
            <a:noFill/>
            <a:miter lim="800000"/>
            <a:headEnd/>
            <a:tailEnd/>
          </a:ln>
        </p:spPr>
      </p:pic>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txBox="1">
            <a:spLocks/>
          </p:cNvSpPr>
          <p:nvPr/>
        </p:nvSpPr>
        <p:spPr>
          <a:xfrm>
            <a:off x="288429" y="71735"/>
            <a:ext cx="10369868" cy="739757"/>
          </a:xfrm>
          <a:prstGeom prst="rect">
            <a:avLst/>
          </a:prstGeom>
        </p:spPr>
        <p:txBody>
          <a:bodyPr vert="horz" lIns="91440" tIns="45720" rIns="91440" bIns="45720" rtlCol="0" anchor="ctr">
            <a:normAutofit/>
          </a:bodyPr>
          <a:lstStyle/>
          <a:p>
            <a:pPr marL="0" marR="0" lvl="0" indent="0" defTabSz="914400" rtl="0" eaLnBrk="1" fontAlgn="auto" latinLnBrk="0" hangingPunct="1">
              <a:lnSpc>
                <a:spcPct val="100000"/>
              </a:lnSpc>
              <a:spcBef>
                <a:spcPct val="0"/>
              </a:spcBef>
              <a:spcAft>
                <a:spcPts val="0"/>
              </a:spcAft>
              <a:buClrTx/>
              <a:buSzTx/>
              <a:buFontTx/>
              <a:buNone/>
              <a:tabLst/>
              <a:defRPr/>
            </a:pPr>
            <a:r>
              <a:rPr lang="zh-CN" altLang="en-US" sz="2400" b="1" dirty="0">
                <a:solidFill>
                  <a:srgbClr val="0070C0"/>
                </a:solidFill>
                <a:latin typeface="微软雅黑" pitchFamily="34" charset="-122"/>
                <a:ea typeface="微软雅黑" pitchFamily="34" charset="-122"/>
                <a:cs typeface="+mj-cs"/>
              </a:rPr>
              <a:t>课程</a:t>
            </a:r>
            <a:r>
              <a:rPr kumimoji="0" lang="zh-CN" altLang="en-US" sz="2400" b="1" i="0" u="none" strike="noStrike" kern="1200" cap="none" spc="0" normalizeH="0" baseline="0" noProof="0" dirty="0">
                <a:ln>
                  <a:noFill/>
                </a:ln>
                <a:solidFill>
                  <a:srgbClr val="0070C0"/>
                </a:solidFill>
                <a:effectLst/>
                <a:uLnTx/>
                <a:uFillTx/>
                <a:latin typeface="微软雅黑" pitchFamily="34" charset="-122"/>
                <a:ea typeface="微软雅黑" pitchFamily="34" charset="-122"/>
                <a:cs typeface="+mj-cs"/>
              </a:rPr>
              <a:t>目标</a:t>
            </a:r>
          </a:p>
        </p:txBody>
      </p:sp>
      <p:sp>
        <p:nvSpPr>
          <p:cNvPr id="4" name="文本框 3"/>
          <p:cNvSpPr txBox="1"/>
          <p:nvPr/>
        </p:nvSpPr>
        <p:spPr>
          <a:xfrm>
            <a:off x="434416" y="1256267"/>
            <a:ext cx="6186309" cy="492443"/>
          </a:xfrm>
          <a:prstGeom prst="rect">
            <a:avLst/>
          </a:prstGeom>
          <a:noFill/>
        </p:spPr>
        <p:txBody>
          <a:bodyPr wrap="none" rtlCol="0">
            <a:spAutoFit/>
          </a:bodyPr>
          <a:lstStyle/>
          <a:p>
            <a:r>
              <a:rPr lang="zh-CN" altLang="en-US" sz="2600" b="1" dirty="0">
                <a:solidFill>
                  <a:srgbClr val="0070C0"/>
                </a:solidFill>
                <a:latin typeface="微软雅黑" panose="020B0503020204020204" pitchFamily="34" charset="-122"/>
                <a:ea typeface="微软雅黑" panose="020B0503020204020204" pitchFamily="34" charset="-122"/>
              </a:rPr>
              <a:t>学完这门课程，我们希望达成什么目标？</a:t>
            </a:r>
          </a:p>
        </p:txBody>
      </p:sp>
      <p:sp>
        <p:nvSpPr>
          <p:cNvPr id="6" name="文本框 5"/>
          <p:cNvSpPr txBox="1"/>
          <p:nvPr/>
        </p:nvSpPr>
        <p:spPr>
          <a:xfrm>
            <a:off x="691219" y="2303983"/>
            <a:ext cx="9750338" cy="2739211"/>
          </a:xfrm>
          <a:prstGeom prst="rect">
            <a:avLst/>
          </a:prstGeom>
          <a:noFill/>
        </p:spPr>
        <p:txBody>
          <a:bodyPr wrap="square" rtlCol="0">
            <a:spAutoFit/>
          </a:bodyPr>
          <a:lstStyle/>
          <a:p>
            <a:pPr>
              <a:buFont typeface="Wingdings" pitchFamily="2" charset="2"/>
              <a:buChar char="u"/>
            </a:pPr>
            <a:r>
              <a:rPr lang="zh-CN" altLang="en-US" sz="2000" b="1" dirty="0" smtClean="0">
                <a:solidFill>
                  <a:srgbClr val="0070C0"/>
                </a:solidFill>
                <a:latin typeface="微软雅黑" panose="020B0503020204020204" pitchFamily="34" charset="-122"/>
                <a:ea typeface="微软雅黑" panose="020B0503020204020204" pitchFamily="34" charset="-122"/>
              </a:rPr>
              <a:t>了解</a:t>
            </a:r>
            <a:r>
              <a:rPr lang="zh-CN" altLang="zh-CN" sz="2000" b="1" dirty="0" smtClean="0">
                <a:solidFill>
                  <a:srgbClr val="0070C0"/>
                </a:solidFill>
                <a:latin typeface="微软雅黑" panose="020B0503020204020204" pitchFamily="34" charset="-122"/>
                <a:ea typeface="微软雅黑" panose="020B0503020204020204" pitchFamily="34" charset="-122"/>
              </a:rPr>
              <a:t>软件测试行业发展现状</a:t>
            </a:r>
            <a:endParaRPr lang="en-US" altLang="zh-CN" sz="2000" b="1" dirty="0" smtClean="0">
              <a:solidFill>
                <a:srgbClr val="0070C0"/>
              </a:solidFill>
              <a:latin typeface="微软雅黑" panose="020B0503020204020204" pitchFamily="34" charset="-122"/>
              <a:ea typeface="微软雅黑" panose="020B0503020204020204" pitchFamily="34" charset="-122"/>
            </a:endParaRPr>
          </a:p>
          <a:p>
            <a:pPr>
              <a:buFont typeface="Wingdings" pitchFamily="2" charset="2"/>
              <a:buChar char="u"/>
            </a:pPr>
            <a:endParaRPr lang="en-US" altLang="zh-CN" sz="2000" b="1" dirty="0" smtClean="0">
              <a:solidFill>
                <a:srgbClr val="0070C0"/>
              </a:solidFill>
              <a:latin typeface="微软雅黑" panose="020B0503020204020204" pitchFamily="34" charset="-122"/>
              <a:ea typeface="微软雅黑" panose="020B0503020204020204" pitchFamily="34" charset="-122"/>
            </a:endParaRPr>
          </a:p>
          <a:p>
            <a:pPr>
              <a:buFont typeface="Wingdings" pitchFamily="2" charset="2"/>
              <a:buChar char="u"/>
            </a:pPr>
            <a:r>
              <a:rPr lang="zh-CN" altLang="en-US" sz="2000" b="1" dirty="0" smtClean="0">
                <a:solidFill>
                  <a:srgbClr val="0070C0"/>
                </a:solidFill>
                <a:latin typeface="微软雅黑" panose="020B0503020204020204" pitchFamily="34" charset="-122"/>
                <a:ea typeface="微软雅黑" panose="020B0503020204020204" pitchFamily="34" charset="-122"/>
              </a:rPr>
              <a:t>了解</a:t>
            </a:r>
            <a:r>
              <a:rPr lang="zh-CN" altLang="zh-CN" sz="2000" b="1" dirty="0" smtClean="0">
                <a:solidFill>
                  <a:srgbClr val="0070C0"/>
                </a:solidFill>
                <a:latin typeface="微软雅黑" panose="020B0503020204020204" pitchFamily="34" charset="-122"/>
                <a:ea typeface="微软雅黑" panose="020B0503020204020204" pitchFamily="34" charset="-122"/>
              </a:rPr>
              <a:t>深信服软件测试工作前景</a:t>
            </a:r>
            <a:endParaRPr lang="en-US" altLang="zh-CN" sz="2000" b="1" dirty="0">
              <a:solidFill>
                <a:srgbClr val="0070C0"/>
              </a:solidFill>
              <a:latin typeface="微软雅黑" panose="020B0503020204020204" pitchFamily="34" charset="-122"/>
              <a:ea typeface="微软雅黑" panose="020B0503020204020204" pitchFamily="34" charset="-122"/>
            </a:endParaRPr>
          </a:p>
          <a:p>
            <a:endParaRPr lang="en-US" altLang="zh-CN" sz="2000" b="1" dirty="0">
              <a:solidFill>
                <a:srgbClr val="0070C0"/>
              </a:solidFill>
              <a:latin typeface="微软雅黑" panose="020B0503020204020204" pitchFamily="34" charset="-122"/>
              <a:ea typeface="微软雅黑" panose="020B0503020204020204" pitchFamily="34" charset="-122"/>
            </a:endParaRPr>
          </a:p>
          <a:p>
            <a:pPr>
              <a:buFont typeface="Wingdings" pitchFamily="2" charset="2"/>
              <a:buChar char="u"/>
            </a:pPr>
            <a:r>
              <a:rPr lang="zh-CN" altLang="en-US" sz="2000" b="1" dirty="0" smtClean="0">
                <a:solidFill>
                  <a:srgbClr val="0070C0"/>
                </a:solidFill>
                <a:latin typeface="微软雅黑" panose="020B0503020204020204" pitchFamily="34" charset="-122"/>
                <a:ea typeface="微软雅黑" panose="020B0503020204020204" pitchFamily="34" charset="-122"/>
              </a:rPr>
              <a:t>熟悉</a:t>
            </a:r>
            <a:r>
              <a:rPr lang="zh-CN" altLang="zh-CN" sz="2000" b="1" dirty="0" smtClean="0">
                <a:solidFill>
                  <a:srgbClr val="0070C0"/>
                </a:solidFill>
                <a:latin typeface="微软雅黑" panose="020B0503020204020204" pitchFamily="34" charset="-122"/>
                <a:ea typeface="微软雅黑" panose="020B0503020204020204" pitchFamily="34" charset="-122"/>
              </a:rPr>
              <a:t>进入深信服测试岗位后需要具备哪些基本要求</a:t>
            </a:r>
            <a:endParaRPr lang="zh-CN" altLang="en-US" sz="2000" b="1" dirty="0">
              <a:solidFill>
                <a:srgbClr val="0070C0"/>
              </a:solidFill>
              <a:latin typeface="微软雅黑" panose="020B0503020204020204" pitchFamily="34" charset="-122"/>
              <a:ea typeface="微软雅黑" panose="020B0503020204020204" pitchFamily="34" charset="-122"/>
            </a:endParaRPr>
          </a:p>
          <a:p>
            <a:endParaRPr lang="zh-CN" altLang="en-US" sz="2400" dirty="0">
              <a:solidFill>
                <a:srgbClr val="0070C0"/>
              </a:solidFill>
              <a:latin typeface="微软雅黑" panose="020B0503020204020204" pitchFamily="34" charset="-122"/>
              <a:ea typeface="微软雅黑" panose="020B0503020204020204" pitchFamily="34" charset="-122"/>
            </a:endParaRPr>
          </a:p>
          <a:p>
            <a:endParaRPr lang="en-US" altLang="zh-CN" sz="2400" dirty="0">
              <a:solidFill>
                <a:schemeClr val="accent1">
                  <a:lumMod val="75000"/>
                </a:schemeClr>
              </a:solidFill>
              <a:latin typeface="微软雅黑" panose="020B0503020204020204" pitchFamily="34" charset="-122"/>
              <a:ea typeface="微软雅黑" panose="020B0503020204020204" pitchFamily="34" charset="-122"/>
            </a:endParaRPr>
          </a:p>
          <a:p>
            <a:endParaRPr lang="zh-CN" altLang="zh-CN" sz="2400" dirty="0">
              <a:solidFill>
                <a:schemeClr val="accent1">
                  <a:lumMod val="75000"/>
                </a:schemeClr>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xmlns="" val="199460286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需要掌握的硬技能</a:t>
            </a:r>
            <a:endParaRPr lang="zh-CN" altLang="en-US" sz="2400" b="1" dirty="0">
              <a:solidFill>
                <a:srgbClr val="0070C0"/>
              </a:solidFill>
              <a:latin typeface="微软雅黑" pitchFamily="34" charset="-122"/>
              <a:ea typeface="微软雅黑" pitchFamily="34" charset="-122"/>
            </a:endParaRPr>
          </a:p>
        </p:txBody>
      </p:sp>
      <p:graphicFrame>
        <p:nvGraphicFramePr>
          <p:cNvPr id="4" name="表格 3"/>
          <p:cNvGraphicFramePr>
            <a:graphicFrameLocks noGrp="1"/>
          </p:cNvGraphicFramePr>
          <p:nvPr/>
        </p:nvGraphicFramePr>
        <p:xfrm>
          <a:off x="688939" y="882634"/>
          <a:ext cx="10215634" cy="5392629"/>
        </p:xfrm>
        <a:graphic>
          <a:graphicData uri="http://schemas.openxmlformats.org/drawingml/2006/table">
            <a:tbl>
              <a:tblPr/>
              <a:tblGrid>
                <a:gridCol w="1033042"/>
                <a:gridCol w="1631906"/>
                <a:gridCol w="7550686"/>
              </a:tblGrid>
              <a:tr h="241939">
                <a:tc>
                  <a:txBody>
                    <a:bodyPr/>
                    <a:lstStyle/>
                    <a:p>
                      <a:pPr algn="l" fontAlgn="t"/>
                      <a:r>
                        <a:rPr lang="zh-CN" altLang="en-US" sz="1600" b="1" i="0" u="none" strike="noStrike" dirty="0">
                          <a:solidFill>
                            <a:srgbClr val="000000"/>
                          </a:solidFill>
                          <a:latin typeface="微软雅黑" pitchFamily="34" charset="-122"/>
                          <a:ea typeface="微软雅黑" pitchFamily="34" charset="-122"/>
                        </a:rPr>
                        <a:t>任职资格</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t"/>
                      <a:r>
                        <a:rPr lang="zh-CN" altLang="en-US" sz="1600" b="1" i="0" u="none" strike="noStrike">
                          <a:solidFill>
                            <a:srgbClr val="000000"/>
                          </a:solidFill>
                          <a:latin typeface="微软雅黑" pitchFamily="34" charset="-122"/>
                          <a:ea typeface="微软雅黑" pitchFamily="34" charset="-122"/>
                        </a:rPr>
                        <a:t>考核要求</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t"/>
                      <a:r>
                        <a:rPr lang="zh-CN" altLang="en-US" sz="1600" b="1" i="0" u="none" strike="noStrike" dirty="0">
                          <a:solidFill>
                            <a:srgbClr val="000000"/>
                          </a:solidFill>
                          <a:latin typeface="微软雅黑" pitchFamily="34" charset="-122"/>
                          <a:ea typeface="微软雅黑" pitchFamily="34" charset="-122"/>
                        </a:rPr>
                        <a:t>硬技能指引</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r>
              <a:tr h="1173315">
                <a:tc>
                  <a:txBody>
                    <a:bodyPr/>
                    <a:lstStyle/>
                    <a:p>
                      <a:pPr algn="l" fontAlgn="t"/>
                      <a:r>
                        <a:rPr lang="zh-CN" altLang="en-US" sz="1600" b="0" i="0" u="none" strike="noStrike" dirty="0">
                          <a:solidFill>
                            <a:srgbClr val="000000"/>
                          </a:solidFill>
                          <a:latin typeface="微软雅黑" pitchFamily="34" charset="-122"/>
                          <a:ea typeface="微软雅黑" pitchFamily="34" charset="-122"/>
                        </a:rPr>
                        <a:t>新员工转正</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1600" b="0" i="0" u="none" strike="noStrike" dirty="0">
                          <a:solidFill>
                            <a:srgbClr val="FF0000"/>
                          </a:solidFill>
                          <a:latin typeface="微软雅黑" pitchFamily="34" charset="-122"/>
                          <a:ea typeface="微软雅黑" pitchFamily="34" charset="-122"/>
                        </a:rPr>
                        <a:t>用例编写考核</a:t>
                      </a:r>
                      <a:r>
                        <a:rPr lang="zh-CN" altLang="en-US" sz="1600" b="0" i="0" u="none" strike="noStrike" dirty="0" smtClean="0">
                          <a:solidFill>
                            <a:srgbClr val="FF0000"/>
                          </a:solidFill>
                          <a:latin typeface="微软雅黑" pitchFamily="34" charset="-122"/>
                          <a:ea typeface="微软雅黑" pitchFamily="34" charset="-122"/>
                        </a:rPr>
                        <a:t>（功</a:t>
                      </a:r>
                      <a:r>
                        <a:rPr lang="zh-CN" altLang="en-US" sz="1600" b="0" i="0" u="none" strike="noStrike" dirty="0">
                          <a:solidFill>
                            <a:srgbClr val="FF0000"/>
                          </a:solidFill>
                          <a:latin typeface="微软雅黑" pitchFamily="34" charset="-122"/>
                          <a:ea typeface="微软雅黑" pitchFamily="34" charset="-122"/>
                        </a:rPr>
                        <a:t>能、性能</a:t>
                      </a:r>
                      <a:r>
                        <a:rPr lang="en-US" altLang="zh-CN" sz="1600" b="0" i="0" u="none" strike="noStrike" dirty="0">
                          <a:solidFill>
                            <a:srgbClr val="FF0000"/>
                          </a:solidFill>
                          <a:latin typeface="微软雅黑" pitchFamily="34" charset="-122"/>
                          <a:ea typeface="微软雅黑" pitchFamily="34" charset="-122"/>
                        </a:rPr>
                        <a:t>/</a:t>
                      </a:r>
                      <a:r>
                        <a:rPr lang="zh-CN" altLang="en-US" sz="1600" b="0" i="0" u="none" strike="noStrike" dirty="0">
                          <a:solidFill>
                            <a:srgbClr val="FF0000"/>
                          </a:solidFill>
                          <a:latin typeface="微软雅黑" pitchFamily="34" charset="-122"/>
                          <a:ea typeface="微软雅黑" pitchFamily="34" charset="-122"/>
                        </a:rPr>
                        <a:t>自动化专项考核）</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en-US" altLang="zh-CN" sz="1600" b="0" i="0" u="none" strike="noStrike" dirty="0">
                          <a:solidFill>
                            <a:srgbClr val="000000"/>
                          </a:solidFill>
                          <a:latin typeface="微软雅黑" pitchFamily="34" charset="-122"/>
                          <a:ea typeface="微软雅黑" pitchFamily="34" charset="-122"/>
                        </a:rPr>
                        <a:t>1</a:t>
                      </a:r>
                      <a:r>
                        <a:rPr lang="zh-CN" altLang="en-US" sz="1600" b="0" i="0" u="none" strike="noStrike" dirty="0" smtClean="0">
                          <a:solidFill>
                            <a:srgbClr val="000000"/>
                          </a:solidFill>
                          <a:latin typeface="微软雅黑" pitchFamily="34" charset="-122"/>
                          <a:ea typeface="微软雅黑" pitchFamily="34" charset="-122"/>
                        </a:rPr>
                        <a:t>、产品原理</a:t>
                      </a:r>
                      <a:endParaRPr lang="en-US" altLang="zh-CN" sz="1600" b="0" i="0" u="none" strike="noStrike" dirty="0" smtClean="0">
                        <a:solidFill>
                          <a:srgbClr val="000000"/>
                        </a:solidFill>
                        <a:latin typeface="微软雅黑" pitchFamily="34" charset="-122"/>
                        <a:ea typeface="微软雅黑" pitchFamily="34" charset="-122"/>
                      </a:endParaRPr>
                    </a:p>
                    <a:p>
                      <a:pPr algn="l" fontAlgn="t"/>
                      <a:r>
                        <a:rPr lang="en-US" altLang="zh-CN" sz="1600" b="0" i="0" u="none" strike="noStrike" dirty="0" smtClean="0">
                          <a:solidFill>
                            <a:srgbClr val="000000"/>
                          </a:solidFill>
                          <a:latin typeface="微软雅黑" pitchFamily="34" charset="-122"/>
                          <a:ea typeface="微软雅黑" pitchFamily="34" charset="-122"/>
                        </a:rPr>
                        <a:t>2</a:t>
                      </a:r>
                      <a:r>
                        <a:rPr lang="zh-CN" altLang="en-US" sz="1600" b="0" i="0" u="none" strike="noStrike" dirty="0" smtClean="0">
                          <a:solidFill>
                            <a:srgbClr val="000000"/>
                          </a:solidFill>
                          <a:latin typeface="微软雅黑" pitchFamily="34" charset="-122"/>
                          <a:ea typeface="微软雅黑" pitchFamily="34" charset="-122"/>
                        </a:rPr>
                        <a:t>、网</a:t>
                      </a:r>
                      <a:r>
                        <a:rPr lang="zh-CN" altLang="en-US" sz="1600" b="0" i="0" u="none" strike="noStrike" dirty="0">
                          <a:solidFill>
                            <a:srgbClr val="000000"/>
                          </a:solidFill>
                          <a:latin typeface="微软雅黑" pitchFamily="34" charset="-122"/>
                          <a:ea typeface="微软雅黑" pitchFamily="34" charset="-122"/>
                        </a:rPr>
                        <a:t>络知识</a:t>
                      </a:r>
                      <a:r>
                        <a:rPr lang="zh-CN" altLang="en-US" sz="1600" b="0" i="0" u="none" strike="noStrike" dirty="0" smtClean="0">
                          <a:solidFill>
                            <a:srgbClr val="000000"/>
                          </a:solidFill>
                          <a:latin typeface="微软雅黑" pitchFamily="34" charset="-122"/>
                          <a:ea typeface="微软雅黑" pitchFamily="34" charset="-122"/>
                        </a:rPr>
                        <a:t>，推荐书籍：</a:t>
                      </a:r>
                      <a:r>
                        <a:rPr lang="en-US" altLang="zh-CN" sz="1600" b="0" i="0" u="none" strike="noStrike" dirty="0">
                          <a:solidFill>
                            <a:srgbClr val="000000"/>
                          </a:solidFill>
                          <a:latin typeface="微软雅黑" pitchFamily="34" charset="-122"/>
                          <a:ea typeface="微软雅黑" pitchFamily="34" charset="-122"/>
                        </a:rPr>
                        <a:t>《</a:t>
                      </a:r>
                      <a:r>
                        <a:rPr lang="en-US" sz="1600" b="0" i="0" u="none" strike="noStrike" dirty="0">
                          <a:solidFill>
                            <a:srgbClr val="000000"/>
                          </a:solidFill>
                          <a:latin typeface="微软雅黑" pitchFamily="34" charset="-122"/>
                          <a:ea typeface="微软雅黑" pitchFamily="34" charset="-122"/>
                        </a:rPr>
                        <a:t>CCNA</a:t>
                      </a:r>
                      <a:r>
                        <a:rPr lang="zh-CN" altLang="en-US" sz="1600" b="0" i="0" u="none" strike="noStrike" dirty="0">
                          <a:solidFill>
                            <a:srgbClr val="000000"/>
                          </a:solidFill>
                          <a:latin typeface="微软雅黑" pitchFamily="34" charset="-122"/>
                          <a:ea typeface="微软雅黑" pitchFamily="34" charset="-122"/>
                        </a:rPr>
                        <a:t>学习笔记</a:t>
                      </a:r>
                      <a:r>
                        <a:rPr lang="en-US" altLang="zh-CN" sz="1600" b="0" i="0" u="none" strike="noStrike" dirty="0">
                          <a:solidFill>
                            <a:srgbClr val="000000"/>
                          </a:solidFill>
                          <a:latin typeface="微软雅黑" pitchFamily="34" charset="-122"/>
                          <a:ea typeface="微软雅黑" pitchFamily="34" charset="-122"/>
                        </a:rPr>
                        <a:t>》</a:t>
                      </a:r>
                      <a:br>
                        <a:rPr lang="en-US" altLang="zh-CN" sz="1600" b="0" i="0" u="none" strike="noStrike" dirty="0">
                          <a:solidFill>
                            <a:srgbClr val="000000"/>
                          </a:solidFill>
                          <a:latin typeface="微软雅黑" pitchFamily="34" charset="-122"/>
                          <a:ea typeface="微软雅黑" pitchFamily="34" charset="-122"/>
                        </a:rPr>
                      </a:br>
                      <a:r>
                        <a:rPr lang="en-US" altLang="zh-CN" sz="1600" b="0" i="0" u="none" strike="noStrike" dirty="0" smtClean="0">
                          <a:solidFill>
                            <a:srgbClr val="000000"/>
                          </a:solidFill>
                          <a:latin typeface="微软雅黑" pitchFamily="34" charset="-122"/>
                          <a:ea typeface="微软雅黑" pitchFamily="34" charset="-122"/>
                        </a:rPr>
                        <a:t>2</a:t>
                      </a:r>
                      <a:r>
                        <a:rPr lang="zh-CN" altLang="en-US" sz="1600" b="0" i="0" u="none" strike="noStrike" dirty="0" smtClean="0">
                          <a:solidFill>
                            <a:srgbClr val="000000"/>
                          </a:solidFill>
                          <a:latin typeface="微软雅黑" pitchFamily="34" charset="-122"/>
                          <a:ea typeface="微软雅黑" pitchFamily="34" charset="-122"/>
                        </a:rPr>
                        <a:t>、</a:t>
                      </a:r>
                      <a:r>
                        <a:rPr lang="en-US" sz="1600" b="0" i="0" u="none" strike="noStrike" dirty="0">
                          <a:solidFill>
                            <a:srgbClr val="000000"/>
                          </a:solidFill>
                          <a:latin typeface="微软雅黑" pitchFamily="34" charset="-122"/>
                          <a:ea typeface="微软雅黑" pitchFamily="34" charset="-122"/>
                        </a:rPr>
                        <a:t>linux，</a:t>
                      </a:r>
                      <a:r>
                        <a:rPr lang="zh-CN" altLang="en-US" sz="1600" b="0" i="0" u="none" strike="noStrike" dirty="0">
                          <a:solidFill>
                            <a:srgbClr val="000000"/>
                          </a:solidFill>
                          <a:latin typeface="微软雅黑" pitchFamily="34" charset="-122"/>
                          <a:ea typeface="微软雅黑" pitchFamily="34" charset="-122"/>
                        </a:rPr>
                        <a:t>推荐书籍：</a:t>
                      </a:r>
                      <a:r>
                        <a:rPr lang="en-US" altLang="zh-CN" sz="1600" b="0" i="0" u="none" strike="noStrike" dirty="0">
                          <a:solidFill>
                            <a:srgbClr val="000000"/>
                          </a:solidFill>
                          <a:latin typeface="微软雅黑" pitchFamily="34" charset="-122"/>
                          <a:ea typeface="微软雅黑" pitchFamily="34" charset="-122"/>
                        </a:rPr>
                        <a:t>《</a:t>
                      </a:r>
                      <a:r>
                        <a:rPr lang="zh-CN" altLang="en-US" sz="1600" b="0" i="0" u="none" strike="noStrike" dirty="0">
                          <a:solidFill>
                            <a:srgbClr val="000000"/>
                          </a:solidFill>
                          <a:latin typeface="微软雅黑" pitchFamily="34" charset="-122"/>
                          <a:ea typeface="微软雅黑" pitchFamily="34" charset="-122"/>
                        </a:rPr>
                        <a:t>鸟哥</a:t>
                      </a:r>
                      <a:r>
                        <a:rPr lang="en-US" sz="1600" b="0" i="0" u="none" strike="noStrike" dirty="0">
                          <a:solidFill>
                            <a:srgbClr val="000000"/>
                          </a:solidFill>
                          <a:latin typeface="微软雅黑" pitchFamily="34" charset="-122"/>
                          <a:ea typeface="微软雅黑" pitchFamily="34" charset="-122"/>
                        </a:rPr>
                        <a:t>Linux</a:t>
                      </a:r>
                      <a:r>
                        <a:rPr lang="zh-CN" altLang="en-US" sz="1600" b="0" i="0" u="none" strike="noStrike" dirty="0">
                          <a:solidFill>
                            <a:srgbClr val="000000"/>
                          </a:solidFill>
                          <a:latin typeface="微软雅黑" pitchFamily="34" charset="-122"/>
                          <a:ea typeface="微软雅黑" pitchFamily="34" charset="-122"/>
                        </a:rPr>
                        <a:t>私房菜</a:t>
                      </a:r>
                      <a:r>
                        <a:rPr lang="en-US" altLang="zh-CN" sz="1600" b="0" i="0" u="none" strike="noStrike" dirty="0">
                          <a:solidFill>
                            <a:srgbClr val="000000"/>
                          </a:solidFill>
                          <a:latin typeface="微软雅黑" pitchFamily="34" charset="-122"/>
                          <a:ea typeface="微软雅黑" pitchFamily="34" charset="-122"/>
                        </a:rPr>
                        <a:t>》</a:t>
                      </a:r>
                      <a:br>
                        <a:rPr lang="en-US" altLang="zh-CN" sz="1600" b="0" i="0" u="none" strike="noStrike" dirty="0">
                          <a:solidFill>
                            <a:srgbClr val="000000"/>
                          </a:solidFill>
                          <a:latin typeface="微软雅黑" pitchFamily="34" charset="-122"/>
                          <a:ea typeface="微软雅黑" pitchFamily="34" charset="-122"/>
                        </a:rPr>
                      </a:br>
                      <a:r>
                        <a:rPr lang="en-US" altLang="zh-CN" sz="1600" b="0" i="0" u="none" strike="noStrike" dirty="0" smtClean="0">
                          <a:solidFill>
                            <a:srgbClr val="000000"/>
                          </a:solidFill>
                          <a:latin typeface="微软雅黑" pitchFamily="34" charset="-122"/>
                          <a:ea typeface="微软雅黑" pitchFamily="34" charset="-122"/>
                        </a:rPr>
                        <a:t>4</a:t>
                      </a:r>
                      <a:r>
                        <a:rPr lang="zh-CN" altLang="en-US" sz="1600" b="0" i="0" u="none" strike="noStrike" dirty="0" smtClean="0">
                          <a:solidFill>
                            <a:srgbClr val="000000"/>
                          </a:solidFill>
                          <a:latin typeface="微软雅黑" pitchFamily="34" charset="-122"/>
                          <a:ea typeface="微软雅黑" pitchFamily="34" charset="-122"/>
                        </a:rPr>
                        <a:t>、</a:t>
                      </a:r>
                      <a:r>
                        <a:rPr lang="zh-CN" altLang="en-US" sz="1600" b="0" i="0" u="none" strike="noStrike" dirty="0">
                          <a:solidFill>
                            <a:srgbClr val="000000"/>
                          </a:solidFill>
                          <a:latin typeface="微软雅黑" pitchFamily="34" charset="-122"/>
                          <a:ea typeface="微软雅黑" pitchFamily="34" charset="-122"/>
                        </a:rPr>
                        <a:t>测试基础理论，推荐书籍</a:t>
                      </a:r>
                      <a:r>
                        <a:rPr lang="en-US" altLang="zh-CN" sz="1600" b="0" i="0" u="none" strike="noStrike" dirty="0">
                          <a:solidFill>
                            <a:srgbClr val="000000"/>
                          </a:solidFill>
                          <a:latin typeface="微软雅黑" pitchFamily="34" charset="-122"/>
                          <a:ea typeface="微软雅黑" pitchFamily="34" charset="-122"/>
                        </a:rPr>
                        <a:t>《</a:t>
                      </a:r>
                      <a:r>
                        <a:rPr lang="zh-CN" altLang="en-US" sz="1600" b="0" i="0" u="none" strike="noStrike" dirty="0">
                          <a:solidFill>
                            <a:srgbClr val="000000"/>
                          </a:solidFill>
                          <a:latin typeface="微软雅黑" pitchFamily="34" charset="-122"/>
                          <a:ea typeface="微软雅黑" pitchFamily="34" charset="-122"/>
                        </a:rPr>
                        <a:t>软件测试价值提升之路</a:t>
                      </a:r>
                      <a:r>
                        <a:rPr lang="en-US" altLang="zh-CN" sz="1600" b="0" i="0" u="none" strike="noStrike" dirty="0">
                          <a:solidFill>
                            <a:srgbClr val="000000"/>
                          </a:solidFill>
                          <a:latin typeface="微软雅黑" pitchFamily="34" charset="-122"/>
                          <a:ea typeface="微软雅黑" pitchFamily="34" charset="-122"/>
                        </a:rPr>
                        <a:t>》</a:t>
                      </a:r>
                      <a:r>
                        <a:rPr lang="zh-CN" altLang="en-US" sz="1600" b="0" i="0" u="none" strike="noStrike" dirty="0">
                          <a:solidFill>
                            <a:srgbClr val="000000"/>
                          </a:solidFill>
                          <a:latin typeface="微软雅黑" pitchFamily="34" charset="-122"/>
                          <a:ea typeface="微软雅黑" pitchFamily="34" charset="-122"/>
                        </a:rPr>
                        <a:t>，</a:t>
                      </a:r>
                      <a:r>
                        <a:rPr lang="en-US" altLang="zh-CN" sz="1600" b="0" i="0" u="none" strike="noStrike" dirty="0">
                          <a:solidFill>
                            <a:srgbClr val="000000"/>
                          </a:solidFill>
                          <a:latin typeface="微软雅黑" pitchFamily="34" charset="-122"/>
                          <a:ea typeface="微软雅黑" pitchFamily="34" charset="-122"/>
                        </a:rPr>
                        <a:t>《</a:t>
                      </a:r>
                      <a:r>
                        <a:rPr lang="zh-CN" altLang="en-US" sz="1600" b="0" i="0" u="none" strike="noStrike" dirty="0">
                          <a:solidFill>
                            <a:srgbClr val="000000"/>
                          </a:solidFill>
                          <a:latin typeface="微软雅黑" pitchFamily="34" charset="-122"/>
                          <a:ea typeface="微软雅黑" pitchFamily="34" charset="-122"/>
                        </a:rPr>
                        <a:t>谷歌软件测试之道</a:t>
                      </a:r>
                      <a:r>
                        <a:rPr lang="en-US" altLang="zh-CN" sz="1600" b="0" i="0" u="none" strike="noStrike" dirty="0">
                          <a:solidFill>
                            <a:srgbClr val="000000"/>
                          </a:solidFill>
                          <a:latin typeface="微软雅黑" pitchFamily="34" charset="-122"/>
                          <a:ea typeface="微软雅黑" pitchFamily="34" charset="-122"/>
                        </a:rPr>
                        <a:t>》</a:t>
                      </a:r>
                      <a:br>
                        <a:rPr lang="en-US" altLang="zh-CN" sz="1600" b="0" i="0" u="none" strike="noStrike" dirty="0">
                          <a:solidFill>
                            <a:srgbClr val="000000"/>
                          </a:solidFill>
                          <a:latin typeface="微软雅黑" pitchFamily="34" charset="-122"/>
                          <a:ea typeface="微软雅黑" pitchFamily="34" charset="-122"/>
                        </a:rPr>
                      </a:br>
                      <a:r>
                        <a:rPr lang="en-US" altLang="zh-CN" sz="1600" b="0" i="0" u="none" strike="noStrike" dirty="0" smtClean="0">
                          <a:solidFill>
                            <a:srgbClr val="000000"/>
                          </a:solidFill>
                          <a:latin typeface="微软雅黑" pitchFamily="34" charset="-122"/>
                          <a:ea typeface="微软雅黑" pitchFamily="34" charset="-122"/>
                        </a:rPr>
                        <a:t>5</a:t>
                      </a:r>
                      <a:r>
                        <a:rPr lang="zh-CN" altLang="en-US" sz="1600" b="0" i="0" u="none" strike="noStrike" dirty="0" smtClean="0">
                          <a:solidFill>
                            <a:srgbClr val="000000"/>
                          </a:solidFill>
                          <a:latin typeface="微软雅黑" pitchFamily="34" charset="-122"/>
                          <a:ea typeface="微软雅黑" pitchFamily="34" charset="-122"/>
                        </a:rPr>
                        <a:t>、</a:t>
                      </a:r>
                      <a:r>
                        <a:rPr lang="zh-CN" altLang="en-US" sz="1600" b="0" i="0" u="none" strike="noStrike" dirty="0">
                          <a:solidFill>
                            <a:srgbClr val="000000"/>
                          </a:solidFill>
                          <a:latin typeface="微软雅黑" pitchFamily="34" charset="-122"/>
                          <a:ea typeface="微软雅黑" pitchFamily="34" charset="-122"/>
                        </a:rPr>
                        <a:t>编程语言：</a:t>
                      </a:r>
                      <a:r>
                        <a:rPr lang="en-US" sz="1600" b="0" i="0" u="none" strike="noStrike" dirty="0">
                          <a:solidFill>
                            <a:srgbClr val="000000"/>
                          </a:solidFill>
                          <a:latin typeface="微软雅黑" pitchFamily="34" charset="-122"/>
                          <a:ea typeface="微软雅黑" pitchFamily="34" charset="-122"/>
                        </a:rPr>
                        <a:t>python or </a:t>
                      </a:r>
                      <a:r>
                        <a:rPr lang="en-US" sz="1600" b="0" i="0" u="none" strike="noStrike" dirty="0" smtClean="0">
                          <a:solidFill>
                            <a:srgbClr val="000000"/>
                          </a:solidFill>
                          <a:latin typeface="微软雅黑" pitchFamily="34" charset="-122"/>
                          <a:ea typeface="微软雅黑" pitchFamily="34" charset="-122"/>
                        </a:rPr>
                        <a:t>ruby</a:t>
                      </a:r>
                      <a:r>
                        <a:rPr lang="zh-CN" altLang="en-US" sz="1600" b="0" i="0" u="none" strike="noStrike" dirty="0" smtClean="0">
                          <a:solidFill>
                            <a:srgbClr val="000000"/>
                          </a:solidFill>
                          <a:latin typeface="微软雅黑" pitchFamily="34" charset="-122"/>
                          <a:ea typeface="微软雅黑" pitchFamily="34" charset="-122"/>
                        </a:rPr>
                        <a:t>；</a:t>
                      </a:r>
                      <a:endParaRPr lang="en-US" sz="16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06159">
                <a:tc>
                  <a:txBody>
                    <a:bodyPr/>
                    <a:lstStyle/>
                    <a:p>
                      <a:pPr algn="l" fontAlgn="t"/>
                      <a:r>
                        <a:rPr lang="en-US" sz="1600" b="0" i="0" u="none" strike="noStrike" dirty="0" smtClean="0">
                          <a:solidFill>
                            <a:srgbClr val="000000"/>
                          </a:solidFill>
                          <a:latin typeface="微软雅黑" pitchFamily="34" charset="-122"/>
                          <a:ea typeface="微软雅黑" pitchFamily="34" charset="-122"/>
                        </a:rPr>
                        <a:t>T3</a:t>
                      </a:r>
                      <a:endParaRPr lang="en-US" sz="16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1600" b="0" i="0" u="none" strike="noStrike" dirty="0">
                          <a:solidFill>
                            <a:srgbClr val="FF0000"/>
                          </a:solidFill>
                          <a:latin typeface="微软雅黑" pitchFamily="34" charset="-122"/>
                          <a:ea typeface="微软雅黑" pitchFamily="34" charset="-122"/>
                        </a:rPr>
                        <a:t>设计考核（功能、性能、自动化）</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zh-CN" altLang="en-US" sz="1600" b="0" i="0" u="none" strike="noStrike" kern="1200" dirty="0" smtClean="0">
                          <a:solidFill>
                            <a:srgbClr val="FF0000"/>
                          </a:solidFill>
                          <a:latin typeface="微软雅黑" pitchFamily="34" charset="-122"/>
                          <a:ea typeface="微软雅黑" pitchFamily="34" charset="-122"/>
                          <a:cs typeface="+mn-cs"/>
                        </a:rPr>
                        <a:t>能独立做好基础性工作：</a:t>
                      </a:r>
                      <a:endParaRPr lang="en-US" altLang="zh-CN" sz="1600" b="0" i="0" u="none" strike="noStrike" kern="1200" dirty="0" smtClean="0">
                        <a:solidFill>
                          <a:srgbClr val="FF0000"/>
                        </a:solidFill>
                        <a:latin typeface="微软雅黑" pitchFamily="34" charset="-122"/>
                        <a:ea typeface="微软雅黑" pitchFamily="34" charset="-122"/>
                        <a:cs typeface="+mn-cs"/>
                      </a:endParaRPr>
                    </a:p>
                    <a:p>
                      <a:pPr marL="0" marR="0" indent="0" algn="l" defTabSz="914400" rtl="0" eaLnBrk="1" fontAlgn="t" latinLnBrk="0" hangingPunct="1">
                        <a:lnSpc>
                          <a:spcPct val="100000"/>
                        </a:lnSpc>
                        <a:spcBef>
                          <a:spcPts val="0"/>
                        </a:spcBef>
                        <a:spcAft>
                          <a:spcPts val="0"/>
                        </a:spcAft>
                        <a:buClrTx/>
                        <a:buSzTx/>
                        <a:buFontTx/>
                        <a:buNone/>
                        <a:tabLst/>
                        <a:defRPr/>
                      </a:pPr>
                      <a:r>
                        <a:rPr lang="en-US" altLang="zh-CN" sz="1600" b="0" i="0" u="none" strike="noStrike" kern="1200" dirty="0" smtClean="0">
                          <a:solidFill>
                            <a:srgbClr val="000000"/>
                          </a:solidFill>
                          <a:latin typeface="微软雅黑" pitchFamily="34" charset="-122"/>
                          <a:ea typeface="微软雅黑" pitchFamily="34" charset="-122"/>
                          <a:cs typeface="+mn-cs"/>
                        </a:rPr>
                        <a:t>1</a:t>
                      </a:r>
                      <a:r>
                        <a:rPr lang="zh-CN" altLang="en-US" sz="1600" b="0" i="0" u="none" strike="noStrike" kern="1200" dirty="0" smtClean="0">
                          <a:solidFill>
                            <a:srgbClr val="000000"/>
                          </a:solidFill>
                          <a:latin typeface="微软雅黑" pitchFamily="34" charset="-122"/>
                          <a:ea typeface="微软雅黑" pitchFamily="34" charset="-122"/>
                          <a:cs typeface="+mn-cs"/>
                        </a:rPr>
                        <a:t>、测试执行能力（独立负责模块测试质量）</a:t>
                      </a:r>
                      <a:endParaRPr lang="en-US" altLang="zh-CN" sz="1600" b="0" i="0" u="none" strike="noStrike" kern="1200" dirty="0" smtClean="0">
                        <a:solidFill>
                          <a:srgbClr val="000000"/>
                        </a:solidFill>
                        <a:latin typeface="微软雅黑" pitchFamily="34" charset="-122"/>
                        <a:ea typeface="微软雅黑" pitchFamily="34" charset="-122"/>
                        <a:cs typeface="+mn-cs"/>
                      </a:endParaRPr>
                    </a:p>
                    <a:p>
                      <a:pPr marL="0" marR="0" indent="0" algn="l" defTabSz="914400" rtl="0" eaLnBrk="1" fontAlgn="t" latinLnBrk="0" hangingPunct="1">
                        <a:lnSpc>
                          <a:spcPct val="100000"/>
                        </a:lnSpc>
                        <a:spcBef>
                          <a:spcPts val="0"/>
                        </a:spcBef>
                        <a:spcAft>
                          <a:spcPts val="0"/>
                        </a:spcAft>
                        <a:buClrTx/>
                        <a:buSzTx/>
                        <a:buFontTx/>
                        <a:buNone/>
                        <a:tabLst/>
                        <a:defRPr/>
                      </a:pPr>
                      <a:r>
                        <a:rPr lang="en-US" altLang="zh-CN" sz="1600" b="0" i="0" u="none" strike="noStrike" kern="1200" dirty="0" smtClean="0">
                          <a:solidFill>
                            <a:srgbClr val="000000"/>
                          </a:solidFill>
                          <a:latin typeface="微软雅黑" pitchFamily="34" charset="-122"/>
                          <a:ea typeface="微软雅黑" pitchFamily="34" charset="-122"/>
                          <a:cs typeface="+mn-cs"/>
                        </a:rPr>
                        <a:t>2</a:t>
                      </a:r>
                      <a:r>
                        <a:rPr lang="zh-CN" altLang="en-US" sz="1600" b="0" i="0" u="none" strike="noStrike" kern="1200" dirty="0" smtClean="0">
                          <a:solidFill>
                            <a:srgbClr val="000000"/>
                          </a:solidFill>
                          <a:latin typeface="微软雅黑" pitchFamily="34" charset="-122"/>
                          <a:ea typeface="微软雅黑" pitchFamily="34" charset="-122"/>
                          <a:cs typeface="+mn-cs"/>
                        </a:rPr>
                        <a:t>、测试设计能力（功能、性能、自动化等）</a:t>
                      </a:r>
                      <a:endParaRPr lang="en-US" altLang="zh-CN" sz="1600" b="0" i="0" u="none" strike="noStrike" kern="1200" dirty="0" smtClean="0">
                        <a:solidFill>
                          <a:srgbClr val="000000"/>
                        </a:solidFill>
                        <a:latin typeface="微软雅黑" pitchFamily="34" charset="-122"/>
                        <a:ea typeface="微软雅黑" pitchFamily="34" charset="-122"/>
                        <a:cs typeface="+mn-cs"/>
                      </a:endParaRPr>
                    </a:p>
                    <a:p>
                      <a:pPr marL="0" marR="0" indent="0" algn="l" defTabSz="914400" rtl="0" eaLnBrk="1" fontAlgn="t" latinLnBrk="0" hangingPunct="1">
                        <a:lnSpc>
                          <a:spcPct val="100000"/>
                        </a:lnSpc>
                        <a:spcBef>
                          <a:spcPts val="0"/>
                        </a:spcBef>
                        <a:spcAft>
                          <a:spcPts val="0"/>
                        </a:spcAft>
                        <a:buClrTx/>
                        <a:buSzTx/>
                        <a:buFontTx/>
                        <a:buNone/>
                        <a:tabLst/>
                        <a:defRPr/>
                      </a:pPr>
                      <a:r>
                        <a:rPr lang="en-US" altLang="zh-CN" sz="1600" b="0" i="0" u="none" strike="noStrike" kern="1200" dirty="0" smtClean="0">
                          <a:solidFill>
                            <a:srgbClr val="000000"/>
                          </a:solidFill>
                          <a:latin typeface="微软雅黑" pitchFamily="34" charset="-122"/>
                          <a:ea typeface="微软雅黑" pitchFamily="34" charset="-122"/>
                          <a:cs typeface="+mn-cs"/>
                        </a:rPr>
                        <a:t>3</a:t>
                      </a:r>
                      <a:r>
                        <a:rPr lang="zh-CN" altLang="en-US" sz="1600" b="0" i="0" u="none" strike="noStrike" kern="1200" dirty="0" smtClean="0">
                          <a:solidFill>
                            <a:srgbClr val="000000"/>
                          </a:solidFill>
                          <a:latin typeface="微软雅黑" pitchFamily="34" charset="-122"/>
                          <a:ea typeface="微软雅黑" pitchFamily="34" charset="-122"/>
                          <a:cs typeface="+mn-cs"/>
                        </a:rPr>
                        <a:t>、工具使用能力（性能测试平台</a:t>
                      </a:r>
                      <a:r>
                        <a:rPr lang="en-US" altLang="zh-CN" sz="1600" b="0" i="0" u="none" strike="noStrike" kern="1200" dirty="0" smtClean="0">
                          <a:solidFill>
                            <a:srgbClr val="000000"/>
                          </a:solidFill>
                          <a:latin typeface="微软雅黑" pitchFamily="34" charset="-122"/>
                          <a:ea typeface="微软雅黑" pitchFamily="34" charset="-122"/>
                          <a:cs typeface="+mn-cs"/>
                        </a:rPr>
                        <a:t>-SPT</a:t>
                      </a:r>
                      <a:r>
                        <a:rPr lang="zh-CN" altLang="en-US" sz="1600" b="0" i="0" u="none" strike="noStrike" kern="1200" dirty="0" smtClean="0">
                          <a:solidFill>
                            <a:srgbClr val="000000"/>
                          </a:solidFill>
                          <a:latin typeface="微软雅黑" pitchFamily="34" charset="-122"/>
                          <a:ea typeface="微软雅黑" pitchFamily="34" charset="-122"/>
                          <a:cs typeface="+mn-cs"/>
                        </a:rPr>
                        <a:t>、</a:t>
                      </a:r>
                      <a:r>
                        <a:rPr lang="en-US" altLang="zh-CN" sz="1600" b="0" i="0" u="none" strike="noStrike" kern="1200" dirty="0" smtClean="0">
                          <a:solidFill>
                            <a:srgbClr val="000000"/>
                          </a:solidFill>
                          <a:latin typeface="微软雅黑" pitchFamily="34" charset="-122"/>
                          <a:ea typeface="微软雅黑" pitchFamily="34" charset="-122"/>
                          <a:cs typeface="+mn-cs"/>
                        </a:rPr>
                        <a:t>IXIA</a:t>
                      </a:r>
                      <a:r>
                        <a:rPr lang="zh-CN" altLang="en-US" sz="1600" b="0" i="0" u="none" strike="noStrike" kern="1200" dirty="0" smtClean="0">
                          <a:solidFill>
                            <a:srgbClr val="000000"/>
                          </a:solidFill>
                          <a:latin typeface="微软雅黑" pitchFamily="34" charset="-122"/>
                          <a:ea typeface="微软雅黑" pitchFamily="34" charset="-122"/>
                          <a:cs typeface="+mn-cs"/>
                        </a:rPr>
                        <a:t>、</a:t>
                      </a:r>
                      <a:r>
                        <a:rPr lang="en-US" altLang="zh-CN" sz="1600" b="0" i="0" u="none" strike="noStrike" kern="1200" dirty="0" smtClean="0">
                          <a:solidFill>
                            <a:srgbClr val="000000"/>
                          </a:solidFill>
                          <a:latin typeface="微软雅黑" pitchFamily="34" charset="-122"/>
                          <a:ea typeface="微软雅黑" pitchFamily="34" charset="-122"/>
                          <a:cs typeface="+mn-cs"/>
                        </a:rPr>
                        <a:t>ATP</a:t>
                      </a:r>
                      <a:r>
                        <a:rPr lang="zh-CN" altLang="en-US" sz="1600" b="0" i="0" u="none" strike="noStrike" kern="1200" dirty="0" smtClean="0">
                          <a:solidFill>
                            <a:srgbClr val="000000"/>
                          </a:solidFill>
                          <a:latin typeface="微软雅黑" pitchFamily="34" charset="-122"/>
                          <a:ea typeface="微软雅黑" pitchFamily="34" charset="-122"/>
                          <a:cs typeface="+mn-cs"/>
                        </a:rPr>
                        <a:t>）；</a:t>
                      </a:r>
                      <a:endParaRPr lang="en-US" altLang="zh-CN" sz="1600" b="0" i="0" u="none" strike="noStrike" kern="1200" dirty="0" smtClean="0">
                        <a:solidFill>
                          <a:srgbClr val="000000"/>
                        </a:solidFill>
                        <a:latin typeface="微软雅黑" pitchFamily="34" charset="-122"/>
                        <a:ea typeface="微软雅黑" pitchFamily="34" charset="-122"/>
                        <a:cs typeface="+mn-cs"/>
                      </a:endParaRPr>
                    </a:p>
                    <a:p>
                      <a:pPr marL="0" marR="0" indent="0" algn="l" defTabSz="914400" rtl="0" eaLnBrk="1" fontAlgn="t" latinLnBrk="0" hangingPunct="1">
                        <a:lnSpc>
                          <a:spcPct val="100000"/>
                        </a:lnSpc>
                        <a:spcBef>
                          <a:spcPts val="0"/>
                        </a:spcBef>
                        <a:spcAft>
                          <a:spcPts val="0"/>
                        </a:spcAft>
                        <a:buClrTx/>
                        <a:buSzTx/>
                        <a:buFontTx/>
                        <a:buNone/>
                        <a:tabLst/>
                        <a:defRPr/>
                      </a:pPr>
                      <a:r>
                        <a:rPr lang="en-US" altLang="zh-CN" sz="1600" b="0" i="0" u="none" strike="noStrike" kern="1200" dirty="0" smtClean="0">
                          <a:solidFill>
                            <a:srgbClr val="000000"/>
                          </a:solidFill>
                          <a:latin typeface="微软雅黑" pitchFamily="34" charset="-122"/>
                          <a:ea typeface="微软雅黑" pitchFamily="34" charset="-122"/>
                          <a:cs typeface="+mn-cs"/>
                        </a:rPr>
                        <a:t>4</a:t>
                      </a:r>
                      <a:r>
                        <a:rPr lang="zh-CN" altLang="en-US" sz="1600" b="0" i="0" u="none" strike="noStrike" kern="1200" dirty="0" smtClean="0">
                          <a:solidFill>
                            <a:srgbClr val="000000"/>
                          </a:solidFill>
                          <a:latin typeface="微软雅黑" pitchFamily="34" charset="-122"/>
                          <a:ea typeface="微软雅黑" pitchFamily="34" charset="-122"/>
                          <a:cs typeface="+mn-cs"/>
                        </a:rPr>
                        <a:t>、测试开发能力（自动化平台</a:t>
                      </a:r>
                      <a:r>
                        <a:rPr lang="en-US" altLang="zh-CN" sz="1600" b="0" i="0" u="none" strike="noStrike" kern="1200" dirty="0" smtClean="0">
                          <a:solidFill>
                            <a:srgbClr val="000000"/>
                          </a:solidFill>
                          <a:latin typeface="微软雅黑" pitchFamily="34" charset="-122"/>
                          <a:ea typeface="微软雅黑" pitchFamily="34" charset="-122"/>
                          <a:cs typeface="+mn-cs"/>
                        </a:rPr>
                        <a:t>-ATM/ATT</a:t>
                      </a:r>
                      <a:r>
                        <a:rPr lang="zh-CN" altLang="en-US" sz="1600" b="0" i="0" u="none" strike="noStrike" kern="1200" dirty="0" smtClean="0">
                          <a:solidFill>
                            <a:srgbClr val="000000"/>
                          </a:solidFill>
                          <a:latin typeface="微软雅黑" pitchFamily="34" charset="-122"/>
                          <a:ea typeface="微软雅黑" pitchFamily="34" charset="-122"/>
                          <a:cs typeface="+mn-cs"/>
                        </a:rPr>
                        <a:t>等）</a:t>
                      </a:r>
                    </a:p>
                    <a:p>
                      <a:pPr algn="l" fontAlgn="t"/>
                      <a:endParaRPr lang="zh-CN" altLang="en-US" sz="1600" b="0" i="0" u="none" strike="noStrike" kern="1200" dirty="0">
                        <a:solidFill>
                          <a:srgbClr val="000000"/>
                        </a:solidFill>
                        <a:latin typeface="微软雅黑" pitchFamily="34" charset="-122"/>
                        <a:ea typeface="微软雅黑" pitchFamily="34" charset="-122"/>
                        <a:cs typeface="+mn-cs"/>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940471">
                <a:tc>
                  <a:txBody>
                    <a:bodyPr/>
                    <a:lstStyle/>
                    <a:p>
                      <a:pPr algn="l" fontAlgn="t"/>
                      <a:r>
                        <a:rPr lang="en-US" sz="1600" b="0" i="0" u="none" strike="noStrike" dirty="0" smtClean="0">
                          <a:solidFill>
                            <a:srgbClr val="000000"/>
                          </a:solidFill>
                          <a:latin typeface="微软雅黑" pitchFamily="34" charset="-122"/>
                          <a:ea typeface="微软雅黑" pitchFamily="34" charset="-122"/>
                        </a:rPr>
                        <a:t>T4</a:t>
                      </a:r>
                      <a:endParaRPr lang="en-US" sz="16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1600" b="0" i="0" u="none" strike="noStrike" dirty="0">
                          <a:solidFill>
                            <a:srgbClr val="000000"/>
                          </a:solidFill>
                          <a:latin typeface="微软雅黑" pitchFamily="34" charset="-122"/>
                          <a:ea typeface="微软雅黑" pitchFamily="34" charset="-122"/>
                        </a:rPr>
                        <a:t>任职答辩考核</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zh-CN" altLang="en-US" sz="1600" b="0" i="0" u="none" strike="noStrike" kern="1200" dirty="0" smtClean="0">
                          <a:solidFill>
                            <a:srgbClr val="FF0000"/>
                          </a:solidFill>
                          <a:latin typeface="微软雅黑" pitchFamily="34" charset="-122"/>
                          <a:ea typeface="微软雅黑" pitchFamily="34" charset="-122"/>
                          <a:cs typeface="+mn-cs"/>
                        </a:rPr>
                        <a:t>重要工作能独当一面，解决重要问题：</a:t>
                      </a:r>
                      <a:endParaRPr lang="en-US" altLang="zh-CN" sz="1600" b="0" i="0" u="none" strike="noStrike" kern="1200" dirty="0" smtClean="0">
                        <a:solidFill>
                          <a:srgbClr val="FF0000"/>
                        </a:solidFill>
                        <a:latin typeface="微软雅黑" pitchFamily="34" charset="-122"/>
                        <a:ea typeface="微软雅黑" pitchFamily="34" charset="-122"/>
                        <a:cs typeface="+mn-cs"/>
                      </a:endParaRPr>
                    </a:p>
                    <a:p>
                      <a:r>
                        <a:rPr lang="en-US" altLang="zh-CN" sz="1600" b="0" i="0" u="none" strike="noStrike" kern="1200" dirty="0" smtClean="0">
                          <a:solidFill>
                            <a:srgbClr val="000000"/>
                          </a:solidFill>
                          <a:latin typeface="微软雅黑" pitchFamily="34" charset="-122"/>
                          <a:ea typeface="微软雅黑" pitchFamily="34" charset="-122"/>
                          <a:cs typeface="+mn-cs"/>
                        </a:rPr>
                        <a:t>1</a:t>
                      </a:r>
                      <a:r>
                        <a:rPr lang="zh-CN" altLang="en-US" sz="1600" b="0" i="0" u="none" strike="noStrike" kern="1200" dirty="0" smtClean="0">
                          <a:solidFill>
                            <a:srgbClr val="000000"/>
                          </a:solidFill>
                          <a:latin typeface="微软雅黑" pitchFamily="34" charset="-122"/>
                          <a:ea typeface="微软雅黑" pitchFamily="34" charset="-122"/>
                          <a:cs typeface="+mn-cs"/>
                        </a:rPr>
                        <a:t>、业务领域知识，如云计算、存储、网络、安全；</a:t>
                      </a:r>
                    </a:p>
                    <a:p>
                      <a:r>
                        <a:rPr lang="en-US" altLang="zh-CN" sz="1600" b="0" i="0" u="none" strike="noStrike" kern="1200" dirty="0" smtClean="0">
                          <a:solidFill>
                            <a:srgbClr val="000000"/>
                          </a:solidFill>
                          <a:latin typeface="微软雅黑" pitchFamily="34" charset="-122"/>
                          <a:ea typeface="微软雅黑" pitchFamily="34" charset="-122"/>
                          <a:cs typeface="+mn-cs"/>
                        </a:rPr>
                        <a:t>2</a:t>
                      </a:r>
                      <a:r>
                        <a:rPr lang="zh-CN" altLang="en-US" sz="1600" b="0" i="0" u="none" strike="noStrike" kern="1200" dirty="0" smtClean="0">
                          <a:solidFill>
                            <a:srgbClr val="000000"/>
                          </a:solidFill>
                          <a:latin typeface="微软雅黑" pitchFamily="34" charset="-122"/>
                          <a:ea typeface="微软雅黑" pitchFamily="34" charset="-122"/>
                          <a:cs typeface="+mn-cs"/>
                        </a:rPr>
                        <a:t>、具备较强的专项测试能力（测试设计、可靠性、安全、自动化、性能等），能够独立解决所负责模块大部分的测试技术难题。</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453089">
                <a:tc>
                  <a:txBody>
                    <a:bodyPr/>
                    <a:lstStyle/>
                    <a:p>
                      <a:pPr algn="l" fontAlgn="t"/>
                      <a:r>
                        <a:rPr lang="en-US" sz="1600" b="0" i="0" u="none" strike="noStrike" dirty="0" smtClean="0">
                          <a:solidFill>
                            <a:srgbClr val="000000"/>
                          </a:solidFill>
                          <a:latin typeface="微软雅黑" pitchFamily="34" charset="-122"/>
                          <a:ea typeface="微软雅黑" pitchFamily="34" charset="-122"/>
                        </a:rPr>
                        <a:t>T5</a:t>
                      </a:r>
                      <a:endParaRPr lang="en-US" sz="16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zh-CN" altLang="en-US" sz="1600" b="0" i="0" u="none" strike="noStrike" dirty="0" smtClean="0">
                          <a:solidFill>
                            <a:srgbClr val="000000"/>
                          </a:solidFill>
                          <a:latin typeface="微软雅黑" pitchFamily="34" charset="-122"/>
                          <a:ea typeface="微软雅黑" pitchFamily="34" charset="-122"/>
                        </a:rPr>
                        <a:t>任职答辩考核</a:t>
                      </a:r>
                    </a:p>
                    <a:p>
                      <a:pPr algn="l" fontAlgn="t"/>
                      <a:endParaRPr lang="zh-CN" altLang="en-US" sz="16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zh-CN" altLang="en-US" sz="1600" b="0" i="0" u="none" strike="noStrike" kern="1200" dirty="0" smtClean="0">
                          <a:solidFill>
                            <a:srgbClr val="FF0000"/>
                          </a:solidFill>
                          <a:latin typeface="微软雅黑" pitchFamily="34" charset="-122"/>
                          <a:ea typeface="微软雅黑" pitchFamily="34" charset="-122"/>
                          <a:cs typeface="+mn-cs"/>
                        </a:rPr>
                        <a:t>共同承担部门内最重要的工作内容：</a:t>
                      </a:r>
                      <a:endParaRPr lang="en-US" altLang="zh-CN" sz="1600" b="0" i="0" u="none" strike="noStrike" kern="1200" dirty="0" smtClean="0">
                        <a:solidFill>
                          <a:srgbClr val="FF0000"/>
                        </a:solidFill>
                        <a:latin typeface="微软雅黑" pitchFamily="34" charset="-122"/>
                        <a:ea typeface="微软雅黑" pitchFamily="34" charset="-122"/>
                        <a:cs typeface="+mn-cs"/>
                      </a:endParaRPr>
                    </a:p>
                    <a:p>
                      <a:r>
                        <a:rPr lang="en-US" altLang="zh-CN" sz="1600" b="0" i="0" u="none" strike="noStrike" kern="1200" dirty="0" smtClean="0">
                          <a:solidFill>
                            <a:srgbClr val="000000"/>
                          </a:solidFill>
                          <a:latin typeface="微软雅黑" pitchFamily="34" charset="-122"/>
                          <a:ea typeface="微软雅黑" pitchFamily="34" charset="-122"/>
                          <a:cs typeface="+mn-cs"/>
                        </a:rPr>
                        <a:t>1</a:t>
                      </a:r>
                      <a:r>
                        <a:rPr lang="zh-CN" altLang="en-US" sz="1600" b="0" i="0" u="none" strike="noStrike" kern="1200" dirty="0" smtClean="0">
                          <a:solidFill>
                            <a:srgbClr val="000000"/>
                          </a:solidFill>
                          <a:latin typeface="微软雅黑" pitchFamily="34" charset="-122"/>
                          <a:ea typeface="微软雅黑" pitchFamily="34" charset="-122"/>
                          <a:cs typeface="+mn-cs"/>
                        </a:rPr>
                        <a:t>、系统测试能力（缺陷预防，测试设计，质量分析）；</a:t>
                      </a:r>
                    </a:p>
                    <a:p>
                      <a:r>
                        <a:rPr lang="en-US" altLang="zh-CN" sz="1600" b="0" i="0" u="none" strike="noStrike" kern="1200" dirty="0" smtClean="0">
                          <a:solidFill>
                            <a:srgbClr val="000000"/>
                          </a:solidFill>
                          <a:latin typeface="微软雅黑" pitchFamily="34" charset="-122"/>
                          <a:ea typeface="微软雅黑" pitchFamily="34" charset="-122"/>
                          <a:cs typeface="+mn-cs"/>
                        </a:rPr>
                        <a:t>2</a:t>
                      </a:r>
                      <a:r>
                        <a:rPr lang="zh-CN" altLang="en-US" sz="1600" b="0" i="0" u="none" strike="noStrike" kern="1200" dirty="0" smtClean="0">
                          <a:solidFill>
                            <a:srgbClr val="000000"/>
                          </a:solidFill>
                          <a:latin typeface="微软雅黑" pitchFamily="34" charset="-122"/>
                          <a:ea typeface="微软雅黑" pitchFamily="34" charset="-122"/>
                          <a:cs typeface="+mn-cs"/>
                        </a:rPr>
                        <a:t>、专项测试能力（可靠性、安全、测试开发、性能等），部门级专家</a:t>
                      </a:r>
                    </a:p>
                    <a:p>
                      <a:r>
                        <a:rPr lang="en-US" altLang="zh-CN" sz="1600" b="0" i="0" u="none" strike="noStrike" kern="1200" dirty="0" smtClean="0">
                          <a:solidFill>
                            <a:srgbClr val="000000"/>
                          </a:solidFill>
                          <a:latin typeface="微软雅黑" pitchFamily="34" charset="-122"/>
                          <a:ea typeface="微软雅黑" pitchFamily="34" charset="-122"/>
                          <a:cs typeface="+mn-cs"/>
                        </a:rPr>
                        <a:t>3</a:t>
                      </a:r>
                      <a:r>
                        <a:rPr lang="zh-CN" altLang="en-US" sz="1600" b="0" i="0" u="none" strike="noStrike" kern="1200" dirty="0" smtClean="0">
                          <a:solidFill>
                            <a:srgbClr val="000000"/>
                          </a:solidFill>
                          <a:latin typeface="微软雅黑" pitchFamily="34" charset="-122"/>
                          <a:ea typeface="微软雅黑" pitchFamily="34" charset="-122"/>
                          <a:cs typeface="+mn-cs"/>
                        </a:rPr>
                        <a:t>、疑难问题的规划和解决能力。</a:t>
                      </a:r>
                    </a:p>
                    <a:p>
                      <a:pPr algn="l" fontAlgn="t"/>
                      <a:endParaRPr lang="zh-CN" altLang="en-US" sz="1600" b="0" i="0" u="none" strike="noStrike" kern="1200" dirty="0">
                        <a:solidFill>
                          <a:srgbClr val="000000"/>
                        </a:solidFill>
                        <a:latin typeface="微软雅黑" pitchFamily="34" charset="-122"/>
                        <a:ea typeface="微软雅黑" pitchFamily="34" charset="-122"/>
                        <a:cs typeface="+mn-cs"/>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需要掌握的硬技能</a:t>
            </a:r>
            <a:endParaRPr lang="zh-CN" altLang="en-US" sz="2400" b="1" dirty="0">
              <a:solidFill>
                <a:srgbClr val="0070C0"/>
              </a:solidFill>
              <a:latin typeface="微软雅黑" pitchFamily="34" charset="-122"/>
              <a:ea typeface="微软雅黑" pitchFamily="34" charset="-122"/>
            </a:endParaRPr>
          </a:p>
        </p:txBody>
      </p:sp>
      <p:graphicFrame>
        <p:nvGraphicFramePr>
          <p:cNvPr id="4" name="表格 3"/>
          <p:cNvGraphicFramePr>
            <a:graphicFrameLocks noGrp="1"/>
          </p:cNvGraphicFramePr>
          <p:nvPr/>
        </p:nvGraphicFramePr>
        <p:xfrm>
          <a:off x="688939" y="882633"/>
          <a:ext cx="10215634" cy="3442335"/>
        </p:xfrm>
        <a:graphic>
          <a:graphicData uri="http://schemas.openxmlformats.org/drawingml/2006/table">
            <a:tbl>
              <a:tblPr/>
              <a:tblGrid>
                <a:gridCol w="1033042"/>
                <a:gridCol w="1631906"/>
                <a:gridCol w="7550686"/>
              </a:tblGrid>
              <a:tr h="239073">
                <a:tc>
                  <a:txBody>
                    <a:bodyPr/>
                    <a:lstStyle/>
                    <a:p>
                      <a:pPr algn="l" fontAlgn="t"/>
                      <a:r>
                        <a:rPr lang="zh-CN" altLang="en-US" sz="1600" b="1" i="0" u="none" strike="noStrike" dirty="0">
                          <a:solidFill>
                            <a:srgbClr val="000000"/>
                          </a:solidFill>
                          <a:latin typeface="微软雅黑" pitchFamily="34" charset="-122"/>
                          <a:ea typeface="微软雅黑" pitchFamily="34" charset="-122"/>
                        </a:rPr>
                        <a:t>任职资格</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t"/>
                      <a:r>
                        <a:rPr lang="zh-CN" altLang="en-US" sz="1600" b="1" i="0" u="none" strike="noStrike">
                          <a:solidFill>
                            <a:srgbClr val="000000"/>
                          </a:solidFill>
                          <a:latin typeface="微软雅黑" pitchFamily="34" charset="-122"/>
                          <a:ea typeface="微软雅黑" pitchFamily="34" charset="-122"/>
                        </a:rPr>
                        <a:t>考核要求</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t"/>
                      <a:r>
                        <a:rPr lang="zh-CN" altLang="en-US" sz="1600" b="1" i="0" u="none" strike="noStrike" dirty="0">
                          <a:solidFill>
                            <a:srgbClr val="000000"/>
                          </a:solidFill>
                          <a:latin typeface="微软雅黑" pitchFamily="34" charset="-122"/>
                          <a:ea typeface="微软雅黑" pitchFamily="34" charset="-122"/>
                        </a:rPr>
                        <a:t>硬技能指引</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r>
              <a:tr h="1220535">
                <a:tc>
                  <a:txBody>
                    <a:bodyPr/>
                    <a:lstStyle/>
                    <a:p>
                      <a:pPr algn="l" fontAlgn="t"/>
                      <a:r>
                        <a:rPr lang="en-US" sz="1600" b="0" i="0" u="none" strike="noStrike" dirty="0" smtClean="0">
                          <a:solidFill>
                            <a:srgbClr val="000000"/>
                          </a:solidFill>
                          <a:latin typeface="微软雅黑" pitchFamily="34" charset="-122"/>
                          <a:ea typeface="微软雅黑" pitchFamily="34" charset="-122"/>
                        </a:rPr>
                        <a:t>T6</a:t>
                      </a:r>
                      <a:endParaRPr lang="en-US" sz="16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1600" b="0" i="0" u="none" strike="noStrike">
                          <a:solidFill>
                            <a:srgbClr val="000000"/>
                          </a:solidFill>
                          <a:latin typeface="微软雅黑" pitchFamily="34" charset="-122"/>
                          <a:ea typeface="微软雅黑" pitchFamily="34" charset="-122"/>
                        </a:rPr>
                        <a:t>任职答辩考核</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r>
                        <a:rPr lang="zh-CN" altLang="en-US" sz="1600" b="0" i="0" u="none" strike="noStrike" kern="1200" dirty="0" smtClean="0">
                          <a:solidFill>
                            <a:srgbClr val="FF0000"/>
                          </a:solidFill>
                          <a:latin typeface="微软雅黑" pitchFamily="34" charset="-122"/>
                          <a:ea typeface="微软雅黑" pitchFamily="34" charset="-122"/>
                          <a:cs typeface="+mn-cs"/>
                        </a:rPr>
                        <a:t>部门技术带头人：</a:t>
                      </a:r>
                      <a:endParaRPr lang="en-US" altLang="zh-CN" sz="1600" b="0" i="0" u="none" strike="noStrike" kern="1200" dirty="0" smtClean="0">
                        <a:solidFill>
                          <a:srgbClr val="FF0000"/>
                        </a:solidFill>
                        <a:latin typeface="微软雅黑" pitchFamily="34" charset="-122"/>
                        <a:ea typeface="微软雅黑" pitchFamily="34" charset="-122"/>
                        <a:cs typeface="+mn-cs"/>
                      </a:endParaRPr>
                    </a:p>
                    <a:p>
                      <a:r>
                        <a:rPr lang="en-US" altLang="zh-CN" sz="1600" b="0" i="0" u="none" strike="noStrike" kern="1200" dirty="0" smtClean="0">
                          <a:solidFill>
                            <a:srgbClr val="000000"/>
                          </a:solidFill>
                          <a:latin typeface="微软雅黑" pitchFamily="34" charset="-122"/>
                          <a:ea typeface="微软雅黑" pitchFamily="34" charset="-122"/>
                          <a:cs typeface="+mn-cs"/>
                        </a:rPr>
                        <a:t>1</a:t>
                      </a:r>
                      <a:r>
                        <a:rPr lang="zh-CN" altLang="en-US" sz="1600" b="0" i="0" u="none" strike="noStrike" kern="1200" dirty="0" smtClean="0">
                          <a:solidFill>
                            <a:srgbClr val="000000"/>
                          </a:solidFill>
                          <a:latin typeface="微软雅黑" pitchFamily="34" charset="-122"/>
                          <a:ea typeface="微软雅黑" pitchFamily="34" charset="-122"/>
                          <a:cs typeface="+mn-cs"/>
                        </a:rPr>
                        <a:t>、系统测试能力（缺陷预防，测试设计，质量分析）；</a:t>
                      </a:r>
                    </a:p>
                    <a:p>
                      <a:r>
                        <a:rPr lang="en-US" altLang="zh-CN" sz="1600" b="0" i="0" u="none" strike="noStrike" kern="1200" dirty="0" smtClean="0">
                          <a:solidFill>
                            <a:srgbClr val="000000"/>
                          </a:solidFill>
                          <a:latin typeface="微软雅黑" pitchFamily="34" charset="-122"/>
                          <a:ea typeface="微软雅黑" pitchFamily="34" charset="-122"/>
                          <a:cs typeface="+mn-cs"/>
                        </a:rPr>
                        <a:t>2</a:t>
                      </a:r>
                      <a:r>
                        <a:rPr lang="zh-CN" altLang="en-US" sz="1600" b="0" i="0" u="none" strike="noStrike" kern="1200" dirty="0" smtClean="0">
                          <a:solidFill>
                            <a:srgbClr val="000000"/>
                          </a:solidFill>
                          <a:latin typeface="微软雅黑" pitchFamily="34" charset="-122"/>
                          <a:ea typeface="微软雅黑" pitchFamily="34" charset="-122"/>
                          <a:cs typeface="+mn-cs"/>
                        </a:rPr>
                        <a:t>、专项测试能力（可靠性、安全、测试开发、性能等），体系级专家</a:t>
                      </a:r>
                    </a:p>
                    <a:p>
                      <a:r>
                        <a:rPr lang="en-US" altLang="zh-CN" sz="1600" b="0" i="0" u="none" strike="noStrike" kern="1200" dirty="0" smtClean="0">
                          <a:solidFill>
                            <a:srgbClr val="000000"/>
                          </a:solidFill>
                          <a:latin typeface="微软雅黑" pitchFamily="34" charset="-122"/>
                          <a:ea typeface="微软雅黑" pitchFamily="34" charset="-122"/>
                          <a:cs typeface="+mn-cs"/>
                        </a:rPr>
                        <a:t>3</a:t>
                      </a:r>
                      <a:r>
                        <a:rPr lang="zh-CN" altLang="en-US" sz="1600" b="0" i="0" u="none" strike="noStrike" kern="1200" dirty="0" smtClean="0">
                          <a:solidFill>
                            <a:srgbClr val="000000"/>
                          </a:solidFill>
                          <a:latin typeface="微软雅黑" pitchFamily="34" charset="-122"/>
                          <a:ea typeface="微软雅黑" pitchFamily="34" charset="-122"/>
                          <a:cs typeface="+mn-cs"/>
                        </a:rPr>
                        <a:t>、部门级技术规划、改进、实现能力</a:t>
                      </a:r>
                    </a:p>
                    <a:p>
                      <a:pPr algn="l" fontAlgn="t"/>
                      <a:endParaRPr lang="zh-CN" altLang="en-US" sz="1600" b="0" i="0" u="none" strike="noStrike" dirty="0">
                        <a:solidFill>
                          <a:srgbClr val="000000"/>
                        </a:solidFill>
                        <a:latin typeface="微软雅黑" pitchFamily="34" charset="-122"/>
                        <a:ea typeface="微软雅黑" pitchFamily="34" charset="-122"/>
                      </a:endParaRP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23185">
                <a:tc>
                  <a:txBody>
                    <a:bodyPr/>
                    <a:lstStyle/>
                    <a:p>
                      <a:pPr algn="l" fontAlgn="t"/>
                      <a:r>
                        <a:rPr lang="en-US" sz="1600" b="0" i="0" u="none" strike="noStrike">
                          <a:solidFill>
                            <a:srgbClr val="000000"/>
                          </a:solidFill>
                          <a:latin typeface="微软雅黑" pitchFamily="34" charset="-122"/>
                          <a:ea typeface="微软雅黑" pitchFamily="34" charset="-122"/>
                        </a:rPr>
                        <a:t>M3-&gt;M4-&gt;M5</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1600" b="0" i="0" u="none" strike="noStrike" dirty="0">
                          <a:solidFill>
                            <a:srgbClr val="000000"/>
                          </a:solidFill>
                          <a:latin typeface="微软雅黑" pitchFamily="34" charset="-122"/>
                          <a:ea typeface="微软雅黑" pitchFamily="34" charset="-122"/>
                        </a:rPr>
                        <a:t>需要通过</a:t>
                      </a:r>
                      <a:r>
                        <a:rPr lang="en-US" sz="1600" b="0" i="0" u="none" strike="noStrike" dirty="0">
                          <a:solidFill>
                            <a:srgbClr val="000000"/>
                          </a:solidFill>
                          <a:latin typeface="微软雅黑" pitchFamily="34" charset="-122"/>
                          <a:ea typeface="微软雅黑" pitchFamily="34" charset="-122"/>
                        </a:rPr>
                        <a:t>PMP</a:t>
                      </a:r>
                      <a:r>
                        <a:rPr lang="zh-CN" altLang="en-US" sz="1600" b="0" i="0" u="none" strike="noStrike" dirty="0">
                          <a:solidFill>
                            <a:srgbClr val="000000"/>
                          </a:solidFill>
                          <a:latin typeface="微软雅黑" pitchFamily="34" charset="-122"/>
                          <a:ea typeface="微软雅黑" pitchFamily="34" charset="-122"/>
                        </a:rPr>
                        <a:t>和任职答辩考核</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t"/>
                      <a:r>
                        <a:rPr lang="zh-CN" altLang="en-US" sz="1600" b="1" i="0" u="none" strike="noStrike" dirty="0">
                          <a:solidFill>
                            <a:srgbClr val="000000"/>
                          </a:solidFill>
                          <a:latin typeface="微软雅黑" pitchFamily="34" charset="-122"/>
                          <a:ea typeface="微软雅黑" pitchFamily="34" charset="-122"/>
                        </a:rPr>
                        <a:t>通用能力：</a:t>
                      </a:r>
                      <a:r>
                        <a:rPr lang="zh-CN" altLang="en-US" sz="1600" b="0" i="0" u="none" strike="noStrike" dirty="0">
                          <a:solidFill>
                            <a:srgbClr val="000000"/>
                          </a:solidFill>
                          <a:latin typeface="微软雅黑" pitchFamily="34" charset="-122"/>
                          <a:ea typeface="微软雅黑" pitchFamily="34" charset="-122"/>
                        </a:rPr>
                        <a:t/>
                      </a:r>
                      <a:br>
                        <a:rPr lang="zh-CN" altLang="en-US" sz="1600" b="0" i="0" u="none" strike="noStrike" dirty="0">
                          <a:solidFill>
                            <a:srgbClr val="000000"/>
                          </a:solidFill>
                          <a:latin typeface="微软雅黑" pitchFamily="34" charset="-122"/>
                          <a:ea typeface="微软雅黑" pitchFamily="34" charset="-122"/>
                        </a:rPr>
                      </a:br>
                      <a:r>
                        <a:rPr lang="en-US" altLang="zh-CN" sz="1600" b="0" i="0" u="none" strike="noStrike" dirty="0">
                          <a:solidFill>
                            <a:srgbClr val="000000"/>
                          </a:solidFill>
                          <a:latin typeface="微软雅黑" pitchFamily="34" charset="-122"/>
                          <a:ea typeface="微软雅黑" pitchFamily="34" charset="-122"/>
                        </a:rPr>
                        <a:t>1</a:t>
                      </a:r>
                      <a:r>
                        <a:rPr lang="zh-CN" altLang="en-US" sz="1600" b="0" i="0" u="none" strike="noStrike" dirty="0">
                          <a:solidFill>
                            <a:srgbClr val="000000"/>
                          </a:solidFill>
                          <a:latin typeface="微软雅黑" pitchFamily="34" charset="-122"/>
                          <a:ea typeface="微软雅黑" pitchFamily="34" charset="-122"/>
                        </a:rPr>
                        <a:t>、项目管理能力：计划管理、风险管理、质量管理和过程改进；</a:t>
                      </a:r>
                      <a:br>
                        <a:rPr lang="zh-CN" altLang="en-US" sz="1600" b="0" i="0" u="none" strike="noStrike" dirty="0">
                          <a:solidFill>
                            <a:srgbClr val="000000"/>
                          </a:solidFill>
                          <a:latin typeface="微软雅黑" pitchFamily="34" charset="-122"/>
                          <a:ea typeface="微软雅黑" pitchFamily="34" charset="-122"/>
                        </a:rPr>
                      </a:br>
                      <a:r>
                        <a:rPr lang="en-US" altLang="zh-CN" sz="1600" b="0" i="0" u="none" strike="noStrike" dirty="0">
                          <a:solidFill>
                            <a:srgbClr val="000000"/>
                          </a:solidFill>
                          <a:latin typeface="微软雅黑" pitchFamily="34" charset="-122"/>
                          <a:ea typeface="微软雅黑" pitchFamily="34" charset="-122"/>
                        </a:rPr>
                        <a:t>2</a:t>
                      </a:r>
                      <a:r>
                        <a:rPr lang="zh-CN" altLang="en-US" sz="1600" b="0" i="0" u="none" strike="noStrike" dirty="0">
                          <a:solidFill>
                            <a:srgbClr val="000000"/>
                          </a:solidFill>
                          <a:latin typeface="微软雅黑" pitchFamily="34" charset="-122"/>
                          <a:ea typeface="微软雅黑" pitchFamily="34" charset="-122"/>
                        </a:rPr>
                        <a:t>、测试技能：功能和性能测试设计、自动化用例设计；</a:t>
                      </a:r>
                      <a:br>
                        <a:rPr lang="zh-CN" altLang="en-US" sz="1600" b="0" i="0" u="none" strike="noStrike" dirty="0">
                          <a:solidFill>
                            <a:srgbClr val="000000"/>
                          </a:solidFill>
                          <a:latin typeface="微软雅黑" pitchFamily="34" charset="-122"/>
                          <a:ea typeface="微软雅黑" pitchFamily="34" charset="-122"/>
                        </a:rPr>
                      </a:br>
                      <a:r>
                        <a:rPr lang="en-US" altLang="zh-CN" sz="1600" b="0" i="0" u="none" strike="noStrike" dirty="0">
                          <a:solidFill>
                            <a:srgbClr val="000000"/>
                          </a:solidFill>
                          <a:latin typeface="微软雅黑" pitchFamily="34" charset="-122"/>
                          <a:ea typeface="微软雅黑" pitchFamily="34" charset="-122"/>
                        </a:rPr>
                        <a:t>3</a:t>
                      </a:r>
                      <a:r>
                        <a:rPr lang="zh-CN" altLang="en-US" sz="1600" b="0" i="0" u="none" strike="noStrike" dirty="0">
                          <a:solidFill>
                            <a:srgbClr val="000000"/>
                          </a:solidFill>
                          <a:latin typeface="微软雅黑" pitchFamily="34" charset="-122"/>
                          <a:ea typeface="微软雅黑" pitchFamily="34" charset="-122"/>
                        </a:rPr>
                        <a:t>、项目管理工具使用。</a:t>
                      </a:r>
                      <a:br>
                        <a:rPr lang="zh-CN" altLang="en-US" sz="1600" b="0" i="0" u="none" strike="noStrike" dirty="0">
                          <a:solidFill>
                            <a:srgbClr val="000000"/>
                          </a:solidFill>
                          <a:latin typeface="微软雅黑" pitchFamily="34" charset="-122"/>
                          <a:ea typeface="微软雅黑" pitchFamily="34" charset="-122"/>
                        </a:rPr>
                      </a:br>
                      <a:r>
                        <a:rPr lang="en-US" sz="1600" b="1" i="0" u="none" strike="noStrike" dirty="0">
                          <a:solidFill>
                            <a:srgbClr val="000000"/>
                          </a:solidFill>
                          <a:latin typeface="微软雅黑" pitchFamily="34" charset="-122"/>
                          <a:ea typeface="微软雅黑" pitchFamily="34" charset="-122"/>
                        </a:rPr>
                        <a:t>M</a:t>
                      </a:r>
                      <a:r>
                        <a:rPr lang="zh-CN" altLang="en-US" sz="1600" b="1" i="0" u="none" strike="noStrike" dirty="0">
                          <a:solidFill>
                            <a:srgbClr val="000000"/>
                          </a:solidFill>
                          <a:latin typeface="微软雅黑" pitchFamily="34" charset="-122"/>
                          <a:ea typeface="微软雅黑" pitchFamily="34" charset="-122"/>
                        </a:rPr>
                        <a:t>定义</a:t>
                      </a:r>
                      <a:r>
                        <a:rPr lang="zh-CN" altLang="en-US" sz="1600" b="0" i="0" u="none" strike="noStrike" dirty="0">
                          <a:solidFill>
                            <a:srgbClr val="000000"/>
                          </a:solidFill>
                          <a:latin typeface="微软雅黑" pitchFamily="34" charset="-122"/>
                          <a:ea typeface="微软雅黑" pitchFamily="34" charset="-122"/>
                        </a:rPr>
                        <a:t>：</a:t>
                      </a:r>
                      <a:br>
                        <a:rPr lang="zh-CN" altLang="en-US" sz="1600" b="0" i="0" u="none" strike="noStrike" dirty="0">
                          <a:solidFill>
                            <a:srgbClr val="000000"/>
                          </a:solidFill>
                          <a:latin typeface="微软雅黑" pitchFamily="34" charset="-122"/>
                          <a:ea typeface="微软雅黑" pitchFamily="34" charset="-122"/>
                        </a:rPr>
                      </a:br>
                      <a:r>
                        <a:rPr lang="en-US" sz="1600" b="0" i="0" u="none" strike="noStrike" dirty="0">
                          <a:solidFill>
                            <a:srgbClr val="000000"/>
                          </a:solidFill>
                          <a:latin typeface="微软雅黑" pitchFamily="34" charset="-122"/>
                          <a:ea typeface="微软雅黑" pitchFamily="34" charset="-122"/>
                        </a:rPr>
                        <a:t>M3：</a:t>
                      </a:r>
                      <a:r>
                        <a:rPr lang="zh-CN" altLang="en-US" sz="1600" b="0" i="0" u="none" strike="noStrike" dirty="0">
                          <a:solidFill>
                            <a:srgbClr val="000000"/>
                          </a:solidFill>
                          <a:latin typeface="微软雅黑" pitchFamily="34" charset="-122"/>
                          <a:ea typeface="微软雅黑" pitchFamily="34" charset="-122"/>
                        </a:rPr>
                        <a:t>掌握定制或补丁版本流程或小版本测试流程</a:t>
                      </a:r>
                      <a:br>
                        <a:rPr lang="zh-CN" altLang="en-US" sz="1600" b="0" i="0" u="none" strike="noStrike" dirty="0">
                          <a:solidFill>
                            <a:srgbClr val="000000"/>
                          </a:solidFill>
                          <a:latin typeface="微软雅黑" pitchFamily="34" charset="-122"/>
                          <a:ea typeface="微软雅黑" pitchFamily="34" charset="-122"/>
                        </a:rPr>
                      </a:br>
                      <a:r>
                        <a:rPr lang="en-US" sz="1600" b="0" i="0" u="none" strike="noStrike" dirty="0">
                          <a:solidFill>
                            <a:srgbClr val="000000"/>
                          </a:solidFill>
                          <a:latin typeface="微软雅黑" pitchFamily="34" charset="-122"/>
                          <a:ea typeface="微软雅黑" pitchFamily="34" charset="-122"/>
                        </a:rPr>
                        <a:t>M4：</a:t>
                      </a:r>
                      <a:r>
                        <a:rPr lang="zh-CN" altLang="en-US" sz="1600" b="0" i="0" u="none" strike="noStrike" dirty="0">
                          <a:solidFill>
                            <a:srgbClr val="000000"/>
                          </a:solidFill>
                          <a:latin typeface="微软雅黑" pitchFamily="34" charset="-122"/>
                          <a:ea typeface="微软雅黑" pitchFamily="34" charset="-122"/>
                        </a:rPr>
                        <a:t>掌握中小版本开发测试流程</a:t>
                      </a:r>
                      <a:br>
                        <a:rPr lang="zh-CN" altLang="en-US" sz="1600" b="0" i="0" u="none" strike="noStrike" dirty="0">
                          <a:solidFill>
                            <a:srgbClr val="000000"/>
                          </a:solidFill>
                          <a:latin typeface="微软雅黑" pitchFamily="34" charset="-122"/>
                          <a:ea typeface="微软雅黑" pitchFamily="34" charset="-122"/>
                        </a:rPr>
                      </a:br>
                      <a:r>
                        <a:rPr lang="en-US" sz="1600" b="0" i="0" u="none" strike="noStrike" dirty="0">
                          <a:solidFill>
                            <a:srgbClr val="000000"/>
                          </a:solidFill>
                          <a:latin typeface="微软雅黑" pitchFamily="34" charset="-122"/>
                          <a:ea typeface="微软雅黑" pitchFamily="34" charset="-122"/>
                        </a:rPr>
                        <a:t>M5：</a:t>
                      </a:r>
                      <a:r>
                        <a:rPr lang="zh-CN" altLang="en-US" sz="1600" b="0" i="0" u="none" strike="noStrike" dirty="0">
                          <a:solidFill>
                            <a:srgbClr val="000000"/>
                          </a:solidFill>
                          <a:latin typeface="微软雅黑" pitchFamily="34" charset="-122"/>
                          <a:ea typeface="微软雅黑" pitchFamily="34" charset="-122"/>
                        </a:rPr>
                        <a:t>掌握大版本开发测试流程；</a:t>
                      </a:r>
                    </a:p>
                  </a:txBody>
                  <a:tcPr marL="9525" marR="9525" marT="95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新员工最需要掌握的软技能</a:t>
            </a:r>
            <a:endParaRPr lang="zh-CN" altLang="en-US" sz="2400" b="1" dirty="0">
              <a:solidFill>
                <a:srgbClr val="0070C0"/>
              </a:solidFill>
              <a:latin typeface="微软雅黑" pitchFamily="34" charset="-122"/>
              <a:ea typeface="微软雅黑" pitchFamily="34" charset="-122"/>
            </a:endParaRPr>
          </a:p>
        </p:txBody>
      </p:sp>
      <p:grpSp>
        <p:nvGrpSpPr>
          <p:cNvPr id="57" name="组合 56"/>
          <p:cNvGrpSpPr/>
          <p:nvPr/>
        </p:nvGrpSpPr>
        <p:grpSpPr>
          <a:xfrm>
            <a:off x="4001437" y="1790479"/>
            <a:ext cx="2967568" cy="3174461"/>
            <a:chOff x="2994794" y="1963966"/>
            <a:chExt cx="2967568" cy="3174461"/>
          </a:xfrm>
        </p:grpSpPr>
        <p:sp>
          <p:nvSpPr>
            <p:cNvPr id="58" name="矩形 1"/>
            <p:cNvSpPr/>
            <p:nvPr/>
          </p:nvSpPr>
          <p:spPr>
            <a:xfrm rot="7251183" flipV="1">
              <a:off x="3188914" y="2390436"/>
              <a:ext cx="1134810" cy="1523049"/>
            </a:xfrm>
            <a:custGeom>
              <a:avLst/>
              <a:gdLst>
                <a:gd name="connsiteX0" fmla="*/ 0 w 1584176"/>
                <a:gd name="connsiteY0" fmla="*/ 0 h 2192119"/>
                <a:gd name="connsiteX1" fmla="*/ 1584176 w 1584176"/>
                <a:gd name="connsiteY1" fmla="*/ 0 h 2192119"/>
                <a:gd name="connsiteX2" fmla="*/ 1584176 w 1584176"/>
                <a:gd name="connsiteY2" fmla="*/ 2192119 h 2192119"/>
                <a:gd name="connsiteX3" fmla="*/ 0 w 1584176"/>
                <a:gd name="connsiteY3" fmla="*/ 2192119 h 2192119"/>
                <a:gd name="connsiteX4" fmla="*/ 0 w 1584176"/>
                <a:gd name="connsiteY4" fmla="*/ 0 h 2192119"/>
                <a:gd name="connsiteX0" fmla="*/ 0 w 1584176"/>
                <a:gd name="connsiteY0" fmla="*/ 2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0 w 1584176"/>
                <a:gd name="connsiteY5" fmla="*/ 2312 h 2194431"/>
                <a:gd name="connsiteX0" fmla="*/ 15240 w 1584176"/>
                <a:gd name="connsiteY0" fmla="*/ 383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15240 w 1584176"/>
                <a:gd name="connsiteY0" fmla="*/ 383312 h 2194431"/>
                <a:gd name="connsiteX1" fmla="*/ 776848 w 1584176"/>
                <a:gd name="connsiteY1" fmla="*/ 0 h 2194431"/>
                <a:gd name="connsiteX2" fmla="*/ 1584176 w 1584176"/>
                <a:gd name="connsiteY2" fmla="*/ 383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0 w 1568936"/>
                <a:gd name="connsiteY0" fmla="*/ 383312 h 2194431"/>
                <a:gd name="connsiteX1" fmla="*/ 761608 w 1568936"/>
                <a:gd name="connsiteY1" fmla="*/ 0 h 2194431"/>
                <a:gd name="connsiteX2" fmla="*/ 1568936 w 1568936"/>
                <a:gd name="connsiteY2" fmla="*/ 383312 h 2194431"/>
                <a:gd name="connsiteX3" fmla="*/ 156893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94431"/>
                <a:gd name="connsiteX1" fmla="*/ 761608 w 1568936"/>
                <a:gd name="connsiteY1" fmla="*/ 0 h 2194431"/>
                <a:gd name="connsiteX2" fmla="*/ 1568936 w 1568936"/>
                <a:gd name="connsiteY2" fmla="*/ 383312 h 2194431"/>
                <a:gd name="connsiteX3" fmla="*/ 82217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8936" h="2148711">
                  <a:moveTo>
                    <a:pt x="0" y="383312"/>
                  </a:moveTo>
                  <a:lnTo>
                    <a:pt x="761608" y="0"/>
                  </a:lnTo>
                  <a:lnTo>
                    <a:pt x="1568936" y="383312"/>
                  </a:lnTo>
                  <a:cubicBezTo>
                    <a:pt x="1320016" y="966698"/>
                    <a:pt x="827256" y="1382445"/>
                    <a:pt x="822176" y="2148711"/>
                  </a:cubicBezTo>
                  <a:lnTo>
                    <a:pt x="731520" y="2148711"/>
                  </a:lnTo>
                  <a:cubicBezTo>
                    <a:pt x="662940" y="1369745"/>
                    <a:pt x="243840" y="971778"/>
                    <a:pt x="0" y="383312"/>
                  </a:cubicBezTo>
                  <a:close/>
                </a:path>
              </a:pathLst>
            </a:custGeom>
            <a:gradFill flip="none" rotWithShape="1">
              <a:gsLst>
                <a:gs pos="0">
                  <a:srgbClr val="006699"/>
                </a:gs>
                <a:gs pos="100000">
                  <a:srgbClr val="33CCFF"/>
                </a:gs>
              </a:gsLst>
              <a:lin ang="0" scaled="1"/>
              <a:tileRect/>
            </a:gradFill>
            <a:ln w="25400">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solidFill>
                  <a:prstClr val="white"/>
                </a:solidFill>
              </a:endParaRPr>
            </a:p>
          </p:txBody>
        </p:sp>
        <p:sp>
          <p:nvSpPr>
            <p:cNvPr id="59" name="矩形 1"/>
            <p:cNvSpPr/>
            <p:nvPr/>
          </p:nvSpPr>
          <p:spPr>
            <a:xfrm rot="18025451" flipV="1">
              <a:off x="4612065" y="3195113"/>
              <a:ext cx="1134810" cy="1523049"/>
            </a:xfrm>
            <a:custGeom>
              <a:avLst/>
              <a:gdLst>
                <a:gd name="connsiteX0" fmla="*/ 0 w 1584176"/>
                <a:gd name="connsiteY0" fmla="*/ 0 h 2192119"/>
                <a:gd name="connsiteX1" fmla="*/ 1584176 w 1584176"/>
                <a:gd name="connsiteY1" fmla="*/ 0 h 2192119"/>
                <a:gd name="connsiteX2" fmla="*/ 1584176 w 1584176"/>
                <a:gd name="connsiteY2" fmla="*/ 2192119 h 2192119"/>
                <a:gd name="connsiteX3" fmla="*/ 0 w 1584176"/>
                <a:gd name="connsiteY3" fmla="*/ 2192119 h 2192119"/>
                <a:gd name="connsiteX4" fmla="*/ 0 w 1584176"/>
                <a:gd name="connsiteY4" fmla="*/ 0 h 2192119"/>
                <a:gd name="connsiteX0" fmla="*/ 0 w 1584176"/>
                <a:gd name="connsiteY0" fmla="*/ 2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0 w 1584176"/>
                <a:gd name="connsiteY5" fmla="*/ 2312 h 2194431"/>
                <a:gd name="connsiteX0" fmla="*/ 15240 w 1584176"/>
                <a:gd name="connsiteY0" fmla="*/ 383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15240 w 1584176"/>
                <a:gd name="connsiteY0" fmla="*/ 383312 h 2194431"/>
                <a:gd name="connsiteX1" fmla="*/ 776848 w 1584176"/>
                <a:gd name="connsiteY1" fmla="*/ 0 h 2194431"/>
                <a:gd name="connsiteX2" fmla="*/ 1584176 w 1584176"/>
                <a:gd name="connsiteY2" fmla="*/ 383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0 w 1568936"/>
                <a:gd name="connsiteY0" fmla="*/ 383312 h 2194431"/>
                <a:gd name="connsiteX1" fmla="*/ 761608 w 1568936"/>
                <a:gd name="connsiteY1" fmla="*/ 0 h 2194431"/>
                <a:gd name="connsiteX2" fmla="*/ 1568936 w 1568936"/>
                <a:gd name="connsiteY2" fmla="*/ 383312 h 2194431"/>
                <a:gd name="connsiteX3" fmla="*/ 156893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94431"/>
                <a:gd name="connsiteX1" fmla="*/ 761608 w 1568936"/>
                <a:gd name="connsiteY1" fmla="*/ 0 h 2194431"/>
                <a:gd name="connsiteX2" fmla="*/ 1568936 w 1568936"/>
                <a:gd name="connsiteY2" fmla="*/ 383312 h 2194431"/>
                <a:gd name="connsiteX3" fmla="*/ 82217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8936" h="2148711">
                  <a:moveTo>
                    <a:pt x="0" y="383312"/>
                  </a:moveTo>
                  <a:lnTo>
                    <a:pt x="761608" y="0"/>
                  </a:lnTo>
                  <a:lnTo>
                    <a:pt x="1568936" y="383312"/>
                  </a:lnTo>
                  <a:cubicBezTo>
                    <a:pt x="1320016" y="966698"/>
                    <a:pt x="827256" y="1382445"/>
                    <a:pt x="822176" y="2148711"/>
                  </a:cubicBezTo>
                  <a:lnTo>
                    <a:pt x="731520" y="2148711"/>
                  </a:lnTo>
                  <a:cubicBezTo>
                    <a:pt x="662940" y="1369745"/>
                    <a:pt x="243840" y="971778"/>
                    <a:pt x="0" y="383312"/>
                  </a:cubicBezTo>
                  <a:close/>
                </a:path>
              </a:pathLst>
            </a:custGeom>
            <a:gradFill flip="none" rotWithShape="1">
              <a:gsLst>
                <a:gs pos="0">
                  <a:srgbClr val="006699"/>
                </a:gs>
                <a:gs pos="100000">
                  <a:srgbClr val="33CCFF"/>
                </a:gs>
              </a:gsLst>
              <a:lin ang="0" scaled="1"/>
              <a:tileRect/>
            </a:gradFill>
            <a:ln w="25400">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solidFill>
                  <a:prstClr val="white"/>
                </a:solidFill>
              </a:endParaRPr>
            </a:p>
          </p:txBody>
        </p:sp>
        <p:sp>
          <p:nvSpPr>
            <p:cNvPr id="60" name="矩形 1"/>
            <p:cNvSpPr/>
            <p:nvPr/>
          </p:nvSpPr>
          <p:spPr>
            <a:xfrm>
              <a:off x="3912729" y="1963966"/>
              <a:ext cx="1134809" cy="1554161"/>
            </a:xfrm>
            <a:custGeom>
              <a:avLst/>
              <a:gdLst>
                <a:gd name="connsiteX0" fmla="*/ 0 w 1584176"/>
                <a:gd name="connsiteY0" fmla="*/ 0 h 2192119"/>
                <a:gd name="connsiteX1" fmla="*/ 1584176 w 1584176"/>
                <a:gd name="connsiteY1" fmla="*/ 0 h 2192119"/>
                <a:gd name="connsiteX2" fmla="*/ 1584176 w 1584176"/>
                <a:gd name="connsiteY2" fmla="*/ 2192119 h 2192119"/>
                <a:gd name="connsiteX3" fmla="*/ 0 w 1584176"/>
                <a:gd name="connsiteY3" fmla="*/ 2192119 h 2192119"/>
                <a:gd name="connsiteX4" fmla="*/ 0 w 1584176"/>
                <a:gd name="connsiteY4" fmla="*/ 0 h 2192119"/>
                <a:gd name="connsiteX0" fmla="*/ 0 w 1584176"/>
                <a:gd name="connsiteY0" fmla="*/ 2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0 w 1584176"/>
                <a:gd name="connsiteY5" fmla="*/ 2312 h 2194431"/>
                <a:gd name="connsiteX0" fmla="*/ 15240 w 1584176"/>
                <a:gd name="connsiteY0" fmla="*/ 383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15240 w 1584176"/>
                <a:gd name="connsiteY0" fmla="*/ 383312 h 2194431"/>
                <a:gd name="connsiteX1" fmla="*/ 776848 w 1584176"/>
                <a:gd name="connsiteY1" fmla="*/ 0 h 2194431"/>
                <a:gd name="connsiteX2" fmla="*/ 1584176 w 1584176"/>
                <a:gd name="connsiteY2" fmla="*/ 383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0 w 1568936"/>
                <a:gd name="connsiteY0" fmla="*/ 383312 h 2194431"/>
                <a:gd name="connsiteX1" fmla="*/ 761608 w 1568936"/>
                <a:gd name="connsiteY1" fmla="*/ 0 h 2194431"/>
                <a:gd name="connsiteX2" fmla="*/ 1568936 w 1568936"/>
                <a:gd name="connsiteY2" fmla="*/ 383312 h 2194431"/>
                <a:gd name="connsiteX3" fmla="*/ 156893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94431"/>
                <a:gd name="connsiteX1" fmla="*/ 761608 w 1568936"/>
                <a:gd name="connsiteY1" fmla="*/ 0 h 2194431"/>
                <a:gd name="connsiteX2" fmla="*/ 1568936 w 1568936"/>
                <a:gd name="connsiteY2" fmla="*/ 383312 h 2194431"/>
                <a:gd name="connsiteX3" fmla="*/ 82217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8936" h="2148711">
                  <a:moveTo>
                    <a:pt x="0" y="383312"/>
                  </a:moveTo>
                  <a:lnTo>
                    <a:pt x="761608" y="0"/>
                  </a:lnTo>
                  <a:lnTo>
                    <a:pt x="1568936" y="383312"/>
                  </a:lnTo>
                  <a:cubicBezTo>
                    <a:pt x="1320016" y="966698"/>
                    <a:pt x="827256" y="1382445"/>
                    <a:pt x="822176" y="2148711"/>
                  </a:cubicBezTo>
                  <a:lnTo>
                    <a:pt x="731520" y="2148711"/>
                  </a:lnTo>
                  <a:cubicBezTo>
                    <a:pt x="662940" y="1369745"/>
                    <a:pt x="243840" y="971778"/>
                    <a:pt x="0" y="383312"/>
                  </a:cubicBezTo>
                  <a:close/>
                </a:path>
              </a:pathLst>
            </a:custGeom>
            <a:gradFill flip="none" rotWithShape="1">
              <a:gsLst>
                <a:gs pos="0">
                  <a:srgbClr val="003300"/>
                </a:gs>
                <a:gs pos="100000">
                  <a:srgbClr val="00CC00"/>
                </a:gs>
              </a:gsLst>
              <a:lin ang="0" scaled="1"/>
              <a:tileRect/>
            </a:gradFill>
            <a:ln w="25400">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solidFill>
                  <a:prstClr val="white"/>
                </a:solidFill>
              </a:endParaRPr>
            </a:p>
          </p:txBody>
        </p:sp>
        <p:grpSp>
          <p:nvGrpSpPr>
            <p:cNvPr id="65" name="组合 4"/>
            <p:cNvGrpSpPr/>
            <p:nvPr/>
          </p:nvGrpSpPr>
          <p:grpSpPr>
            <a:xfrm>
              <a:off x="3990300" y="2226671"/>
              <a:ext cx="966927" cy="452762"/>
              <a:chOff x="3894778" y="1910064"/>
              <a:chExt cx="1336828" cy="625967"/>
            </a:xfrm>
          </p:grpSpPr>
          <p:sp>
            <p:nvSpPr>
              <p:cNvPr id="86" name="任意多边形 5"/>
              <p:cNvSpPr/>
              <p:nvPr/>
            </p:nvSpPr>
            <p:spPr>
              <a:xfrm>
                <a:off x="4650581" y="1912144"/>
                <a:ext cx="581025"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7" name="任意多边形 7"/>
              <p:cNvSpPr/>
              <p:nvPr/>
            </p:nvSpPr>
            <p:spPr>
              <a:xfrm flipH="1">
                <a:off x="3894778" y="1910064"/>
                <a:ext cx="576064"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66" name="矩形 1"/>
            <p:cNvSpPr/>
            <p:nvPr/>
          </p:nvSpPr>
          <p:spPr>
            <a:xfrm rot="3507717">
              <a:off x="4617877" y="2371654"/>
              <a:ext cx="1134810" cy="1554161"/>
            </a:xfrm>
            <a:custGeom>
              <a:avLst/>
              <a:gdLst>
                <a:gd name="connsiteX0" fmla="*/ 0 w 1584176"/>
                <a:gd name="connsiteY0" fmla="*/ 0 h 2192119"/>
                <a:gd name="connsiteX1" fmla="*/ 1584176 w 1584176"/>
                <a:gd name="connsiteY1" fmla="*/ 0 h 2192119"/>
                <a:gd name="connsiteX2" fmla="*/ 1584176 w 1584176"/>
                <a:gd name="connsiteY2" fmla="*/ 2192119 h 2192119"/>
                <a:gd name="connsiteX3" fmla="*/ 0 w 1584176"/>
                <a:gd name="connsiteY3" fmla="*/ 2192119 h 2192119"/>
                <a:gd name="connsiteX4" fmla="*/ 0 w 1584176"/>
                <a:gd name="connsiteY4" fmla="*/ 0 h 2192119"/>
                <a:gd name="connsiteX0" fmla="*/ 0 w 1584176"/>
                <a:gd name="connsiteY0" fmla="*/ 2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0 w 1584176"/>
                <a:gd name="connsiteY5" fmla="*/ 2312 h 2194431"/>
                <a:gd name="connsiteX0" fmla="*/ 15240 w 1584176"/>
                <a:gd name="connsiteY0" fmla="*/ 383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15240 w 1584176"/>
                <a:gd name="connsiteY0" fmla="*/ 383312 h 2194431"/>
                <a:gd name="connsiteX1" fmla="*/ 776848 w 1584176"/>
                <a:gd name="connsiteY1" fmla="*/ 0 h 2194431"/>
                <a:gd name="connsiteX2" fmla="*/ 1584176 w 1584176"/>
                <a:gd name="connsiteY2" fmla="*/ 383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0 w 1568936"/>
                <a:gd name="connsiteY0" fmla="*/ 383312 h 2194431"/>
                <a:gd name="connsiteX1" fmla="*/ 761608 w 1568936"/>
                <a:gd name="connsiteY1" fmla="*/ 0 h 2194431"/>
                <a:gd name="connsiteX2" fmla="*/ 1568936 w 1568936"/>
                <a:gd name="connsiteY2" fmla="*/ 383312 h 2194431"/>
                <a:gd name="connsiteX3" fmla="*/ 156893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94431"/>
                <a:gd name="connsiteX1" fmla="*/ 761608 w 1568936"/>
                <a:gd name="connsiteY1" fmla="*/ 0 h 2194431"/>
                <a:gd name="connsiteX2" fmla="*/ 1568936 w 1568936"/>
                <a:gd name="connsiteY2" fmla="*/ 383312 h 2194431"/>
                <a:gd name="connsiteX3" fmla="*/ 82217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8936" h="2148711">
                  <a:moveTo>
                    <a:pt x="0" y="383312"/>
                  </a:moveTo>
                  <a:lnTo>
                    <a:pt x="761608" y="0"/>
                  </a:lnTo>
                  <a:lnTo>
                    <a:pt x="1568936" y="383312"/>
                  </a:lnTo>
                  <a:cubicBezTo>
                    <a:pt x="1320016" y="966698"/>
                    <a:pt x="827256" y="1382445"/>
                    <a:pt x="822176" y="2148711"/>
                  </a:cubicBezTo>
                  <a:lnTo>
                    <a:pt x="731520" y="2148711"/>
                  </a:lnTo>
                  <a:cubicBezTo>
                    <a:pt x="662940" y="1369745"/>
                    <a:pt x="243840" y="971778"/>
                    <a:pt x="0" y="383312"/>
                  </a:cubicBezTo>
                  <a:close/>
                </a:path>
              </a:pathLst>
            </a:custGeom>
            <a:gradFill flip="none" rotWithShape="1">
              <a:gsLst>
                <a:gs pos="0">
                  <a:srgbClr val="FF9900"/>
                </a:gs>
                <a:gs pos="100000">
                  <a:srgbClr val="FFCC00"/>
                </a:gs>
              </a:gsLst>
              <a:lin ang="0" scaled="1"/>
              <a:tileRect/>
            </a:gradFill>
            <a:ln w="25400">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solidFill>
                  <a:prstClr val="white"/>
                </a:solidFill>
              </a:endParaRPr>
            </a:p>
          </p:txBody>
        </p:sp>
        <p:sp>
          <p:nvSpPr>
            <p:cNvPr id="67" name="矩形 1"/>
            <p:cNvSpPr/>
            <p:nvPr/>
          </p:nvSpPr>
          <p:spPr>
            <a:xfrm rot="10800000">
              <a:off x="3895580" y="3584266"/>
              <a:ext cx="1134810" cy="1554161"/>
            </a:xfrm>
            <a:custGeom>
              <a:avLst/>
              <a:gdLst>
                <a:gd name="connsiteX0" fmla="*/ 0 w 1584176"/>
                <a:gd name="connsiteY0" fmla="*/ 0 h 2192119"/>
                <a:gd name="connsiteX1" fmla="*/ 1584176 w 1584176"/>
                <a:gd name="connsiteY1" fmla="*/ 0 h 2192119"/>
                <a:gd name="connsiteX2" fmla="*/ 1584176 w 1584176"/>
                <a:gd name="connsiteY2" fmla="*/ 2192119 h 2192119"/>
                <a:gd name="connsiteX3" fmla="*/ 0 w 1584176"/>
                <a:gd name="connsiteY3" fmla="*/ 2192119 h 2192119"/>
                <a:gd name="connsiteX4" fmla="*/ 0 w 1584176"/>
                <a:gd name="connsiteY4" fmla="*/ 0 h 2192119"/>
                <a:gd name="connsiteX0" fmla="*/ 0 w 1584176"/>
                <a:gd name="connsiteY0" fmla="*/ 2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0 w 1584176"/>
                <a:gd name="connsiteY5" fmla="*/ 2312 h 2194431"/>
                <a:gd name="connsiteX0" fmla="*/ 15240 w 1584176"/>
                <a:gd name="connsiteY0" fmla="*/ 383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15240 w 1584176"/>
                <a:gd name="connsiteY0" fmla="*/ 383312 h 2194431"/>
                <a:gd name="connsiteX1" fmla="*/ 776848 w 1584176"/>
                <a:gd name="connsiteY1" fmla="*/ 0 h 2194431"/>
                <a:gd name="connsiteX2" fmla="*/ 1584176 w 1584176"/>
                <a:gd name="connsiteY2" fmla="*/ 383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0 w 1568936"/>
                <a:gd name="connsiteY0" fmla="*/ 383312 h 2194431"/>
                <a:gd name="connsiteX1" fmla="*/ 761608 w 1568936"/>
                <a:gd name="connsiteY1" fmla="*/ 0 h 2194431"/>
                <a:gd name="connsiteX2" fmla="*/ 1568936 w 1568936"/>
                <a:gd name="connsiteY2" fmla="*/ 383312 h 2194431"/>
                <a:gd name="connsiteX3" fmla="*/ 156893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94431"/>
                <a:gd name="connsiteX1" fmla="*/ 761608 w 1568936"/>
                <a:gd name="connsiteY1" fmla="*/ 0 h 2194431"/>
                <a:gd name="connsiteX2" fmla="*/ 1568936 w 1568936"/>
                <a:gd name="connsiteY2" fmla="*/ 383312 h 2194431"/>
                <a:gd name="connsiteX3" fmla="*/ 82217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8936" h="2148711">
                  <a:moveTo>
                    <a:pt x="0" y="383312"/>
                  </a:moveTo>
                  <a:lnTo>
                    <a:pt x="761608" y="0"/>
                  </a:lnTo>
                  <a:lnTo>
                    <a:pt x="1568936" y="383312"/>
                  </a:lnTo>
                  <a:cubicBezTo>
                    <a:pt x="1320016" y="966698"/>
                    <a:pt x="827256" y="1382445"/>
                    <a:pt x="822176" y="2148711"/>
                  </a:cubicBezTo>
                  <a:lnTo>
                    <a:pt x="731520" y="2148711"/>
                  </a:lnTo>
                  <a:cubicBezTo>
                    <a:pt x="662940" y="1369745"/>
                    <a:pt x="243840" y="971778"/>
                    <a:pt x="0" y="383312"/>
                  </a:cubicBezTo>
                  <a:close/>
                </a:path>
              </a:pathLst>
            </a:custGeom>
            <a:gradFill flip="none" rotWithShape="1">
              <a:gsLst>
                <a:gs pos="0">
                  <a:srgbClr val="003300"/>
                </a:gs>
                <a:gs pos="100000">
                  <a:srgbClr val="00CC00"/>
                </a:gs>
              </a:gsLst>
              <a:lin ang="0" scaled="1"/>
              <a:tileRect/>
            </a:gradFill>
            <a:ln w="25400">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solidFill>
                  <a:prstClr val="white"/>
                </a:solidFill>
              </a:endParaRPr>
            </a:p>
          </p:txBody>
        </p:sp>
        <p:sp>
          <p:nvSpPr>
            <p:cNvPr id="68" name="矩形 1"/>
            <p:cNvSpPr/>
            <p:nvPr/>
          </p:nvSpPr>
          <p:spPr>
            <a:xfrm rot="3606427" flipV="1">
              <a:off x="3205160" y="3206701"/>
              <a:ext cx="1134810" cy="1523048"/>
            </a:xfrm>
            <a:custGeom>
              <a:avLst/>
              <a:gdLst>
                <a:gd name="connsiteX0" fmla="*/ 0 w 1584176"/>
                <a:gd name="connsiteY0" fmla="*/ 0 h 2192119"/>
                <a:gd name="connsiteX1" fmla="*/ 1584176 w 1584176"/>
                <a:gd name="connsiteY1" fmla="*/ 0 h 2192119"/>
                <a:gd name="connsiteX2" fmla="*/ 1584176 w 1584176"/>
                <a:gd name="connsiteY2" fmla="*/ 2192119 h 2192119"/>
                <a:gd name="connsiteX3" fmla="*/ 0 w 1584176"/>
                <a:gd name="connsiteY3" fmla="*/ 2192119 h 2192119"/>
                <a:gd name="connsiteX4" fmla="*/ 0 w 1584176"/>
                <a:gd name="connsiteY4" fmla="*/ 0 h 2192119"/>
                <a:gd name="connsiteX0" fmla="*/ 0 w 1584176"/>
                <a:gd name="connsiteY0" fmla="*/ 2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0 w 1584176"/>
                <a:gd name="connsiteY5" fmla="*/ 2312 h 2194431"/>
                <a:gd name="connsiteX0" fmla="*/ 15240 w 1584176"/>
                <a:gd name="connsiteY0" fmla="*/ 383312 h 2194431"/>
                <a:gd name="connsiteX1" fmla="*/ 776848 w 1584176"/>
                <a:gd name="connsiteY1" fmla="*/ 0 h 2194431"/>
                <a:gd name="connsiteX2" fmla="*/ 1584176 w 1584176"/>
                <a:gd name="connsiteY2" fmla="*/ 2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15240 w 1584176"/>
                <a:gd name="connsiteY0" fmla="*/ 383312 h 2194431"/>
                <a:gd name="connsiteX1" fmla="*/ 776848 w 1584176"/>
                <a:gd name="connsiteY1" fmla="*/ 0 h 2194431"/>
                <a:gd name="connsiteX2" fmla="*/ 1584176 w 1584176"/>
                <a:gd name="connsiteY2" fmla="*/ 383312 h 2194431"/>
                <a:gd name="connsiteX3" fmla="*/ 1584176 w 1584176"/>
                <a:gd name="connsiteY3" fmla="*/ 2194431 h 2194431"/>
                <a:gd name="connsiteX4" fmla="*/ 0 w 1584176"/>
                <a:gd name="connsiteY4" fmla="*/ 2194431 h 2194431"/>
                <a:gd name="connsiteX5" fmla="*/ 15240 w 1584176"/>
                <a:gd name="connsiteY5" fmla="*/ 383312 h 2194431"/>
                <a:gd name="connsiteX0" fmla="*/ 0 w 1568936"/>
                <a:gd name="connsiteY0" fmla="*/ 383312 h 2194431"/>
                <a:gd name="connsiteX1" fmla="*/ 761608 w 1568936"/>
                <a:gd name="connsiteY1" fmla="*/ 0 h 2194431"/>
                <a:gd name="connsiteX2" fmla="*/ 1568936 w 1568936"/>
                <a:gd name="connsiteY2" fmla="*/ 383312 h 2194431"/>
                <a:gd name="connsiteX3" fmla="*/ 156893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33471 h 2148711"/>
                <a:gd name="connsiteX4" fmla="*/ 731520 w 1568936"/>
                <a:gd name="connsiteY4" fmla="*/ 2148711 h 2148711"/>
                <a:gd name="connsiteX5" fmla="*/ 0 w 1568936"/>
                <a:gd name="connsiteY5" fmla="*/ 383312 h 2148711"/>
                <a:gd name="connsiteX0" fmla="*/ 0 w 1568936"/>
                <a:gd name="connsiteY0" fmla="*/ 383312 h 2194431"/>
                <a:gd name="connsiteX1" fmla="*/ 761608 w 1568936"/>
                <a:gd name="connsiteY1" fmla="*/ 0 h 2194431"/>
                <a:gd name="connsiteX2" fmla="*/ 1568936 w 1568936"/>
                <a:gd name="connsiteY2" fmla="*/ 383312 h 2194431"/>
                <a:gd name="connsiteX3" fmla="*/ 822176 w 1568936"/>
                <a:gd name="connsiteY3" fmla="*/ 2194431 h 2194431"/>
                <a:gd name="connsiteX4" fmla="*/ 731520 w 1568936"/>
                <a:gd name="connsiteY4" fmla="*/ 2148711 h 2194431"/>
                <a:gd name="connsiteX5" fmla="*/ 0 w 1568936"/>
                <a:gd name="connsiteY5" fmla="*/ 383312 h 219443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 name="connsiteX0" fmla="*/ 0 w 1568936"/>
                <a:gd name="connsiteY0" fmla="*/ 383312 h 2148711"/>
                <a:gd name="connsiteX1" fmla="*/ 761608 w 1568936"/>
                <a:gd name="connsiteY1" fmla="*/ 0 h 2148711"/>
                <a:gd name="connsiteX2" fmla="*/ 1568936 w 1568936"/>
                <a:gd name="connsiteY2" fmla="*/ 383312 h 2148711"/>
                <a:gd name="connsiteX3" fmla="*/ 822176 w 1568936"/>
                <a:gd name="connsiteY3" fmla="*/ 2148711 h 2148711"/>
                <a:gd name="connsiteX4" fmla="*/ 731520 w 1568936"/>
                <a:gd name="connsiteY4" fmla="*/ 2148711 h 2148711"/>
                <a:gd name="connsiteX5" fmla="*/ 0 w 1568936"/>
                <a:gd name="connsiteY5" fmla="*/ 383312 h 214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8936" h="2148711">
                  <a:moveTo>
                    <a:pt x="0" y="383312"/>
                  </a:moveTo>
                  <a:lnTo>
                    <a:pt x="761608" y="0"/>
                  </a:lnTo>
                  <a:lnTo>
                    <a:pt x="1568936" y="383312"/>
                  </a:lnTo>
                  <a:cubicBezTo>
                    <a:pt x="1320016" y="966698"/>
                    <a:pt x="827256" y="1382445"/>
                    <a:pt x="822176" y="2148711"/>
                  </a:cubicBezTo>
                  <a:lnTo>
                    <a:pt x="731520" y="2148711"/>
                  </a:lnTo>
                  <a:cubicBezTo>
                    <a:pt x="662940" y="1369745"/>
                    <a:pt x="243840" y="971778"/>
                    <a:pt x="0" y="383312"/>
                  </a:cubicBezTo>
                  <a:close/>
                </a:path>
              </a:pathLst>
            </a:custGeom>
            <a:gradFill flip="none" rotWithShape="1">
              <a:gsLst>
                <a:gs pos="0">
                  <a:srgbClr val="FF9900"/>
                </a:gs>
                <a:gs pos="100000">
                  <a:srgbClr val="FFCC00"/>
                </a:gs>
              </a:gsLst>
              <a:lin ang="0" scaled="1"/>
              <a:tileRect/>
            </a:gradFill>
            <a:ln w="25400">
              <a:solidFill>
                <a:schemeClr val="bg1"/>
              </a:solidFill>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zh-CN" altLang="en-US">
                <a:solidFill>
                  <a:prstClr val="white"/>
                </a:solidFill>
              </a:endParaRPr>
            </a:p>
          </p:txBody>
        </p:sp>
        <p:sp>
          <p:nvSpPr>
            <p:cNvPr id="69" name="同心圆 68"/>
            <p:cNvSpPr/>
            <p:nvPr/>
          </p:nvSpPr>
          <p:spPr>
            <a:xfrm>
              <a:off x="3889644" y="2966218"/>
              <a:ext cx="1167907" cy="1167907"/>
            </a:xfrm>
            <a:prstGeom prst="donut">
              <a:avLst>
                <a:gd name="adj" fmla="val 1170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椭圆 69"/>
            <p:cNvSpPr/>
            <p:nvPr/>
          </p:nvSpPr>
          <p:spPr>
            <a:xfrm>
              <a:off x="4288742" y="3358780"/>
              <a:ext cx="382784" cy="38278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71" name="组合 70"/>
            <p:cNvGrpSpPr/>
            <p:nvPr/>
          </p:nvGrpSpPr>
          <p:grpSpPr>
            <a:xfrm flipV="1">
              <a:off x="3979520" y="4460468"/>
              <a:ext cx="966927" cy="420757"/>
              <a:chOff x="3894778" y="1910064"/>
              <a:chExt cx="1336828" cy="625967"/>
            </a:xfrm>
          </p:grpSpPr>
          <p:sp>
            <p:nvSpPr>
              <p:cNvPr id="84" name="任意多边形 12"/>
              <p:cNvSpPr/>
              <p:nvPr/>
            </p:nvSpPr>
            <p:spPr>
              <a:xfrm>
                <a:off x="4650581" y="1912144"/>
                <a:ext cx="581025"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5" name="任意多边形 13"/>
              <p:cNvSpPr/>
              <p:nvPr/>
            </p:nvSpPr>
            <p:spPr>
              <a:xfrm flipH="1">
                <a:off x="3894778" y="1910064"/>
                <a:ext cx="576064"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72" name="组合 17"/>
            <p:cNvGrpSpPr/>
            <p:nvPr/>
          </p:nvGrpSpPr>
          <p:grpSpPr>
            <a:xfrm rot="17679061">
              <a:off x="3064646" y="2774976"/>
              <a:ext cx="966927" cy="452762"/>
              <a:chOff x="3894778" y="1910064"/>
              <a:chExt cx="1336828" cy="625967"/>
            </a:xfrm>
          </p:grpSpPr>
          <p:sp>
            <p:nvSpPr>
              <p:cNvPr id="82" name="任意多边形 81"/>
              <p:cNvSpPr/>
              <p:nvPr/>
            </p:nvSpPr>
            <p:spPr>
              <a:xfrm>
                <a:off x="4650581" y="1912144"/>
                <a:ext cx="581025"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3" name="任意多边形 82"/>
              <p:cNvSpPr/>
              <p:nvPr/>
            </p:nvSpPr>
            <p:spPr>
              <a:xfrm flipH="1">
                <a:off x="3894778" y="1910064"/>
                <a:ext cx="576064"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73" name="组合 20"/>
            <p:cNvGrpSpPr/>
            <p:nvPr/>
          </p:nvGrpSpPr>
          <p:grpSpPr>
            <a:xfrm rot="13985146">
              <a:off x="3043426" y="3838972"/>
              <a:ext cx="966927" cy="452762"/>
              <a:chOff x="3894778" y="1910064"/>
              <a:chExt cx="1336828" cy="625967"/>
            </a:xfrm>
          </p:grpSpPr>
          <p:sp>
            <p:nvSpPr>
              <p:cNvPr id="80" name="任意多边形 79"/>
              <p:cNvSpPr/>
              <p:nvPr/>
            </p:nvSpPr>
            <p:spPr>
              <a:xfrm>
                <a:off x="4650581" y="1912144"/>
                <a:ext cx="581025"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1" name="任意多边形 80"/>
              <p:cNvSpPr/>
              <p:nvPr/>
            </p:nvSpPr>
            <p:spPr>
              <a:xfrm flipH="1">
                <a:off x="3894778" y="1910064"/>
                <a:ext cx="576064"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74" name="组合 23"/>
            <p:cNvGrpSpPr/>
            <p:nvPr/>
          </p:nvGrpSpPr>
          <p:grpSpPr>
            <a:xfrm rot="3443885">
              <a:off x="4961387" y="2778011"/>
              <a:ext cx="966927" cy="452762"/>
              <a:chOff x="3894778" y="1910064"/>
              <a:chExt cx="1336828" cy="625967"/>
            </a:xfrm>
          </p:grpSpPr>
          <p:sp>
            <p:nvSpPr>
              <p:cNvPr id="78" name="任意多边形 77"/>
              <p:cNvSpPr/>
              <p:nvPr/>
            </p:nvSpPr>
            <p:spPr>
              <a:xfrm>
                <a:off x="4650581" y="1912144"/>
                <a:ext cx="581025"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9" name="任意多边形 78"/>
              <p:cNvSpPr/>
              <p:nvPr/>
            </p:nvSpPr>
            <p:spPr>
              <a:xfrm flipH="1">
                <a:off x="3894778" y="1910064"/>
                <a:ext cx="576064"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nvGrpSpPr>
            <p:cNvPr id="75" name="组合 26"/>
            <p:cNvGrpSpPr/>
            <p:nvPr/>
          </p:nvGrpSpPr>
          <p:grpSpPr>
            <a:xfrm rot="7452006">
              <a:off x="4935680" y="3862095"/>
              <a:ext cx="966927" cy="452762"/>
              <a:chOff x="3894778" y="1910064"/>
              <a:chExt cx="1336828" cy="625967"/>
            </a:xfrm>
          </p:grpSpPr>
          <p:sp>
            <p:nvSpPr>
              <p:cNvPr id="76" name="任意多边形 75"/>
              <p:cNvSpPr/>
              <p:nvPr/>
            </p:nvSpPr>
            <p:spPr>
              <a:xfrm>
                <a:off x="4650581" y="1912144"/>
                <a:ext cx="581025"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7" name="任意多边形 76"/>
              <p:cNvSpPr/>
              <p:nvPr/>
            </p:nvSpPr>
            <p:spPr>
              <a:xfrm flipH="1">
                <a:off x="3894778" y="1910064"/>
                <a:ext cx="576064" cy="623887"/>
              </a:xfrm>
              <a:custGeom>
                <a:avLst/>
                <a:gdLst>
                  <a:gd name="connsiteX0" fmla="*/ 47625 w 581025"/>
                  <a:gd name="connsiteY0" fmla="*/ 204787 h 623887"/>
                  <a:gd name="connsiteX1" fmla="*/ 357188 w 581025"/>
                  <a:gd name="connsiteY1" fmla="*/ 0 h 623887"/>
                  <a:gd name="connsiteX2" fmla="*/ 581025 w 581025"/>
                  <a:gd name="connsiteY2" fmla="*/ 126206 h 623887"/>
                  <a:gd name="connsiteX3" fmla="*/ 71438 w 581025"/>
                  <a:gd name="connsiteY3" fmla="*/ 471487 h 623887"/>
                  <a:gd name="connsiteX4" fmla="*/ 76200 w 581025"/>
                  <a:gd name="connsiteY4" fmla="*/ 545306 h 623887"/>
                  <a:gd name="connsiteX5" fmla="*/ 295275 w 581025"/>
                  <a:gd name="connsiteY5" fmla="*/ 507206 h 623887"/>
                  <a:gd name="connsiteX6" fmla="*/ 302419 w 581025"/>
                  <a:gd name="connsiteY6" fmla="*/ 571500 h 623887"/>
                  <a:gd name="connsiteX7" fmla="*/ 0 w 581025"/>
                  <a:gd name="connsiteY7" fmla="*/ 623887 h 623887"/>
                  <a:gd name="connsiteX8" fmla="*/ 0 w 581025"/>
                  <a:gd name="connsiteY8" fmla="*/ 431006 h 623887"/>
                  <a:gd name="connsiteX9" fmla="*/ 438150 w 581025"/>
                  <a:gd name="connsiteY9" fmla="*/ 128587 h 623887"/>
                  <a:gd name="connsiteX10" fmla="*/ 359569 w 581025"/>
                  <a:gd name="connsiteY10" fmla="*/ 85725 h 623887"/>
                  <a:gd name="connsiteX11" fmla="*/ 88107 w 581025"/>
                  <a:gd name="connsiteY11" fmla="*/ 259556 h 623887"/>
                  <a:gd name="connsiteX12" fmla="*/ 47625 w 581025"/>
                  <a:gd name="connsiteY12" fmla="*/ 204787 h 62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1025" h="623887">
                    <a:moveTo>
                      <a:pt x="47625" y="204787"/>
                    </a:moveTo>
                    <a:lnTo>
                      <a:pt x="357188" y="0"/>
                    </a:lnTo>
                    <a:lnTo>
                      <a:pt x="581025" y="126206"/>
                    </a:lnTo>
                    <a:lnTo>
                      <a:pt x="71438" y="471487"/>
                    </a:lnTo>
                    <a:lnTo>
                      <a:pt x="76200" y="545306"/>
                    </a:lnTo>
                    <a:lnTo>
                      <a:pt x="295275" y="507206"/>
                    </a:lnTo>
                    <a:lnTo>
                      <a:pt x="302419" y="571500"/>
                    </a:lnTo>
                    <a:lnTo>
                      <a:pt x="0" y="623887"/>
                    </a:lnTo>
                    <a:lnTo>
                      <a:pt x="0" y="431006"/>
                    </a:lnTo>
                    <a:lnTo>
                      <a:pt x="438150" y="128587"/>
                    </a:lnTo>
                    <a:lnTo>
                      <a:pt x="359569" y="85725"/>
                    </a:lnTo>
                    <a:lnTo>
                      <a:pt x="88107" y="259556"/>
                    </a:lnTo>
                    <a:lnTo>
                      <a:pt x="47625" y="204787"/>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88" name="组合 44"/>
          <p:cNvGrpSpPr>
            <a:grpSpLocks/>
          </p:cNvGrpSpPr>
          <p:nvPr/>
        </p:nvGrpSpPr>
        <p:grpSpPr bwMode="auto">
          <a:xfrm flipH="1">
            <a:off x="4397487" y="1065429"/>
            <a:ext cx="2184400" cy="463550"/>
            <a:chOff x="-362770" y="3102960"/>
            <a:chExt cx="2183514" cy="463550"/>
          </a:xfrm>
        </p:grpSpPr>
        <p:sp>
          <p:nvSpPr>
            <p:cNvPr id="89" name="TextBox 88"/>
            <p:cNvSpPr txBox="1">
              <a:spLocks noChangeArrowheads="1"/>
            </p:cNvSpPr>
            <p:nvPr/>
          </p:nvSpPr>
          <p:spPr bwMode="auto">
            <a:xfrm>
              <a:off x="675034" y="3102960"/>
              <a:ext cx="1145710" cy="463550"/>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基于工作    </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识别关键点</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sp>
          <p:nvSpPr>
            <p:cNvPr id="90" name="TextBox 11"/>
            <p:cNvSpPr txBox="1">
              <a:spLocks noChangeArrowheads="1"/>
            </p:cNvSpPr>
            <p:nvPr/>
          </p:nvSpPr>
          <p:spPr bwMode="auto">
            <a:xfrm>
              <a:off x="-362770" y="3102960"/>
              <a:ext cx="1145710" cy="463550"/>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扩大知识面</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善于求助</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grpSp>
      <p:sp>
        <p:nvSpPr>
          <p:cNvPr id="91" name="TextBox 11"/>
          <p:cNvSpPr txBox="1">
            <a:spLocks noChangeArrowheads="1"/>
          </p:cNvSpPr>
          <p:nvPr/>
        </p:nvSpPr>
        <p:spPr bwMode="auto">
          <a:xfrm flipH="1">
            <a:off x="4782945" y="663225"/>
            <a:ext cx="1456585" cy="338554"/>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defRPr/>
            </a:pPr>
            <a:r>
              <a:rPr lang="zh-CN" altLang="en-US" sz="1600" b="1" kern="0" dirty="0" smtClean="0">
                <a:solidFill>
                  <a:prstClr val="black"/>
                </a:solidFill>
                <a:latin typeface="微软雅黑" pitchFamily="34" charset="-122"/>
                <a:ea typeface="微软雅黑" pitchFamily="34" charset="-122"/>
              </a:rPr>
              <a:t>有效学习    </a:t>
            </a:r>
            <a:endParaRPr lang="en-US" altLang="zh-CN" sz="1600" b="1" kern="0" dirty="0" smtClean="0">
              <a:solidFill>
                <a:prstClr val="black"/>
              </a:solidFill>
              <a:latin typeface="微软雅黑" pitchFamily="34" charset="-122"/>
              <a:ea typeface="微软雅黑" pitchFamily="34" charset="-122"/>
            </a:endParaRPr>
          </a:p>
        </p:txBody>
      </p:sp>
      <p:grpSp>
        <p:nvGrpSpPr>
          <p:cNvPr id="92" name="组合 91"/>
          <p:cNvGrpSpPr/>
          <p:nvPr/>
        </p:nvGrpSpPr>
        <p:grpSpPr>
          <a:xfrm>
            <a:off x="3961903" y="1521728"/>
            <a:ext cx="3084598" cy="480431"/>
            <a:chOff x="2955260" y="1695215"/>
            <a:chExt cx="3084598" cy="480431"/>
          </a:xfrm>
        </p:grpSpPr>
        <p:cxnSp>
          <p:nvCxnSpPr>
            <p:cNvPr id="93" name="直接连接符 92"/>
            <p:cNvCxnSpPr/>
            <p:nvPr/>
          </p:nvCxnSpPr>
          <p:spPr>
            <a:xfrm flipH="1">
              <a:off x="2955260" y="1695215"/>
              <a:ext cx="3084598" cy="0"/>
            </a:xfrm>
            <a:prstGeom prst="line">
              <a:avLst/>
            </a:prstGeom>
            <a:ln w="12700">
              <a:solidFill>
                <a:srgbClr val="00B050"/>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4478579" y="1695215"/>
              <a:ext cx="0" cy="480431"/>
            </a:xfrm>
            <a:prstGeom prst="line">
              <a:avLst/>
            </a:prstGeom>
            <a:ln w="12700">
              <a:solidFill>
                <a:srgbClr val="00B050"/>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95" name="组合 94"/>
          <p:cNvGrpSpPr/>
          <p:nvPr/>
        </p:nvGrpSpPr>
        <p:grpSpPr>
          <a:xfrm flipV="1">
            <a:off x="3927329" y="4711077"/>
            <a:ext cx="3084598" cy="605731"/>
            <a:chOff x="2955260" y="1695215"/>
            <a:chExt cx="3084598" cy="480431"/>
          </a:xfrm>
        </p:grpSpPr>
        <p:cxnSp>
          <p:nvCxnSpPr>
            <p:cNvPr id="96" name="直接连接符 95"/>
            <p:cNvCxnSpPr/>
            <p:nvPr/>
          </p:nvCxnSpPr>
          <p:spPr>
            <a:xfrm flipH="1">
              <a:off x="2955260" y="1695215"/>
              <a:ext cx="3084598" cy="0"/>
            </a:xfrm>
            <a:prstGeom prst="line">
              <a:avLst/>
            </a:prstGeom>
            <a:ln w="12700">
              <a:solidFill>
                <a:srgbClr val="00B050"/>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4478579" y="1695215"/>
              <a:ext cx="0" cy="480431"/>
            </a:xfrm>
            <a:prstGeom prst="line">
              <a:avLst/>
            </a:prstGeom>
            <a:ln w="12700">
              <a:solidFill>
                <a:srgbClr val="00B050"/>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98" name="组合 44"/>
          <p:cNvGrpSpPr>
            <a:grpSpLocks/>
          </p:cNvGrpSpPr>
          <p:nvPr/>
        </p:nvGrpSpPr>
        <p:grpSpPr bwMode="auto">
          <a:xfrm flipH="1">
            <a:off x="4397487" y="5919809"/>
            <a:ext cx="2184400" cy="276999"/>
            <a:chOff x="-362770" y="3102960"/>
            <a:chExt cx="2183514" cy="276999"/>
          </a:xfrm>
        </p:grpSpPr>
        <p:sp>
          <p:nvSpPr>
            <p:cNvPr id="99" name="TextBox 98"/>
            <p:cNvSpPr txBox="1">
              <a:spLocks noChangeArrowheads="1"/>
            </p:cNvSpPr>
            <p:nvPr/>
          </p:nvSpPr>
          <p:spPr bwMode="auto">
            <a:xfrm>
              <a:off x="675034" y="3102960"/>
              <a:ext cx="1145710" cy="276999"/>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精益求精</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sp>
          <p:nvSpPr>
            <p:cNvPr id="100" name="TextBox 11"/>
            <p:cNvSpPr txBox="1">
              <a:spLocks noChangeArrowheads="1"/>
            </p:cNvSpPr>
            <p:nvPr/>
          </p:nvSpPr>
          <p:spPr bwMode="auto">
            <a:xfrm>
              <a:off x="-362770" y="3102960"/>
              <a:ext cx="1145710" cy="276999"/>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工作严谨</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grpSp>
      <p:sp>
        <p:nvSpPr>
          <p:cNvPr id="101" name="TextBox 11"/>
          <p:cNvSpPr txBox="1">
            <a:spLocks noChangeArrowheads="1"/>
          </p:cNvSpPr>
          <p:nvPr/>
        </p:nvSpPr>
        <p:spPr bwMode="auto">
          <a:xfrm flipH="1">
            <a:off x="4782945" y="5517605"/>
            <a:ext cx="1456585" cy="338554"/>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defRPr/>
            </a:pPr>
            <a:r>
              <a:rPr lang="zh-CN" altLang="en-US" sz="1600" b="1" kern="0" dirty="0" smtClean="0">
                <a:solidFill>
                  <a:prstClr val="black"/>
                </a:solidFill>
                <a:latin typeface="微软雅黑" pitchFamily="34" charset="-122"/>
                <a:ea typeface="微软雅黑" pitchFamily="34" charset="-122"/>
              </a:rPr>
              <a:t>质量意识    </a:t>
            </a:r>
            <a:endParaRPr lang="en-US" altLang="zh-CN" sz="1600" b="1" kern="0" dirty="0" smtClean="0">
              <a:solidFill>
                <a:prstClr val="black"/>
              </a:solidFill>
              <a:latin typeface="微软雅黑" pitchFamily="34" charset="-122"/>
              <a:ea typeface="微软雅黑" pitchFamily="34" charset="-122"/>
            </a:endParaRPr>
          </a:p>
        </p:txBody>
      </p:sp>
      <p:sp>
        <p:nvSpPr>
          <p:cNvPr id="102" name="任意多边形 101"/>
          <p:cNvSpPr/>
          <p:nvPr/>
        </p:nvSpPr>
        <p:spPr>
          <a:xfrm>
            <a:off x="1546195" y="2295393"/>
            <a:ext cx="2599888" cy="336040"/>
          </a:xfrm>
          <a:custGeom>
            <a:avLst/>
            <a:gdLst>
              <a:gd name="connsiteX0" fmla="*/ 2240280 w 2240280"/>
              <a:gd name="connsiteY0" fmla="*/ 289560 h 289560"/>
              <a:gd name="connsiteX1" fmla="*/ 1767840 w 2240280"/>
              <a:gd name="connsiteY1" fmla="*/ 0 h 289560"/>
              <a:gd name="connsiteX2" fmla="*/ 0 w 2240280"/>
              <a:gd name="connsiteY2" fmla="*/ 0 h 289560"/>
            </a:gdLst>
            <a:ahLst/>
            <a:cxnLst>
              <a:cxn ang="0">
                <a:pos x="connsiteX0" y="connsiteY0"/>
              </a:cxn>
              <a:cxn ang="0">
                <a:pos x="connsiteX1" y="connsiteY1"/>
              </a:cxn>
              <a:cxn ang="0">
                <a:pos x="connsiteX2" y="connsiteY2"/>
              </a:cxn>
            </a:cxnLst>
            <a:rect l="l" t="t" r="r" b="b"/>
            <a:pathLst>
              <a:path w="2240280" h="289560">
                <a:moveTo>
                  <a:pt x="2240280" y="289560"/>
                </a:moveTo>
                <a:lnTo>
                  <a:pt x="1767840" y="0"/>
                </a:lnTo>
                <a:lnTo>
                  <a:pt x="0" y="0"/>
                </a:lnTo>
              </a:path>
            </a:pathLst>
          </a:custGeom>
          <a:ln w="12700">
            <a:solidFill>
              <a:srgbClr val="0070C0"/>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sp>
        <p:nvSpPr>
          <p:cNvPr id="103" name="任意多边形 102"/>
          <p:cNvSpPr/>
          <p:nvPr/>
        </p:nvSpPr>
        <p:spPr>
          <a:xfrm flipV="1">
            <a:off x="1546195" y="4128262"/>
            <a:ext cx="2634208" cy="597928"/>
          </a:xfrm>
          <a:custGeom>
            <a:avLst/>
            <a:gdLst>
              <a:gd name="connsiteX0" fmla="*/ 2240280 w 2240280"/>
              <a:gd name="connsiteY0" fmla="*/ 289560 h 289560"/>
              <a:gd name="connsiteX1" fmla="*/ 1767840 w 2240280"/>
              <a:gd name="connsiteY1" fmla="*/ 0 h 289560"/>
              <a:gd name="connsiteX2" fmla="*/ 0 w 2240280"/>
              <a:gd name="connsiteY2" fmla="*/ 0 h 289560"/>
            </a:gdLst>
            <a:ahLst/>
            <a:cxnLst>
              <a:cxn ang="0">
                <a:pos x="connsiteX0" y="connsiteY0"/>
              </a:cxn>
              <a:cxn ang="0">
                <a:pos x="connsiteX1" y="connsiteY1"/>
              </a:cxn>
              <a:cxn ang="0">
                <a:pos x="connsiteX2" y="connsiteY2"/>
              </a:cxn>
            </a:cxnLst>
            <a:rect l="l" t="t" r="r" b="b"/>
            <a:pathLst>
              <a:path w="2240280" h="289560">
                <a:moveTo>
                  <a:pt x="2240280" y="289560"/>
                </a:moveTo>
                <a:lnTo>
                  <a:pt x="1767840" y="0"/>
                </a:lnTo>
                <a:lnTo>
                  <a:pt x="0" y="0"/>
                </a:lnTo>
              </a:path>
            </a:pathLst>
          </a:custGeom>
          <a:ln w="12700">
            <a:solidFill>
              <a:srgbClr val="FFC000"/>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grpSp>
        <p:nvGrpSpPr>
          <p:cNvPr id="104" name="组合 44"/>
          <p:cNvGrpSpPr>
            <a:grpSpLocks/>
          </p:cNvGrpSpPr>
          <p:nvPr/>
        </p:nvGrpSpPr>
        <p:grpSpPr bwMode="auto">
          <a:xfrm flipH="1">
            <a:off x="1546195" y="1783851"/>
            <a:ext cx="2184400" cy="463550"/>
            <a:chOff x="-362770" y="3102960"/>
            <a:chExt cx="2183514" cy="463550"/>
          </a:xfrm>
        </p:grpSpPr>
        <p:sp>
          <p:nvSpPr>
            <p:cNvPr id="105" name="TextBox 104"/>
            <p:cNvSpPr txBox="1">
              <a:spLocks noChangeArrowheads="1"/>
            </p:cNvSpPr>
            <p:nvPr/>
          </p:nvSpPr>
          <p:spPr bwMode="auto">
            <a:xfrm>
              <a:off x="675034" y="3102960"/>
              <a:ext cx="1145710" cy="463550"/>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改进效率    </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a:p>
              <a:pPr eaLnBrk="1" hangingPunct="1">
                <a:defRPr/>
              </a:pP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sp>
          <p:nvSpPr>
            <p:cNvPr id="106" name="TextBox 11"/>
            <p:cNvSpPr txBox="1">
              <a:spLocks noChangeArrowheads="1"/>
            </p:cNvSpPr>
            <p:nvPr/>
          </p:nvSpPr>
          <p:spPr bwMode="auto">
            <a:xfrm>
              <a:off x="-362770" y="3102960"/>
              <a:ext cx="1145710" cy="463550"/>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改进质量    </a:t>
              </a:r>
            </a:p>
            <a:p>
              <a:pPr eaLnBrk="1" hangingPunct="1">
                <a:defRPr/>
              </a:pP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grpSp>
      <p:sp>
        <p:nvSpPr>
          <p:cNvPr id="107" name="TextBox 11"/>
          <p:cNvSpPr txBox="1">
            <a:spLocks noChangeArrowheads="1"/>
          </p:cNvSpPr>
          <p:nvPr/>
        </p:nvSpPr>
        <p:spPr bwMode="auto">
          <a:xfrm flipH="1">
            <a:off x="1931653" y="1381647"/>
            <a:ext cx="1456585" cy="338554"/>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defRPr/>
            </a:pPr>
            <a:r>
              <a:rPr lang="zh-CN" altLang="en-US" sz="1600" b="1" kern="0" dirty="0" smtClean="0">
                <a:solidFill>
                  <a:prstClr val="black"/>
                </a:solidFill>
                <a:latin typeface="微软雅黑" pitchFamily="34" charset="-122"/>
                <a:ea typeface="微软雅黑" pitchFamily="34" charset="-122"/>
              </a:rPr>
              <a:t>改进创新    </a:t>
            </a:r>
            <a:endParaRPr lang="en-US" altLang="zh-CN" sz="1600" b="1" kern="0" dirty="0" smtClean="0">
              <a:solidFill>
                <a:prstClr val="black"/>
              </a:solidFill>
              <a:latin typeface="微软雅黑" pitchFamily="34" charset="-122"/>
              <a:ea typeface="微软雅黑" pitchFamily="34" charset="-122"/>
            </a:endParaRPr>
          </a:p>
        </p:txBody>
      </p:sp>
      <p:grpSp>
        <p:nvGrpSpPr>
          <p:cNvPr id="108" name="组合 44"/>
          <p:cNvGrpSpPr>
            <a:grpSpLocks/>
          </p:cNvGrpSpPr>
          <p:nvPr/>
        </p:nvGrpSpPr>
        <p:grpSpPr bwMode="auto">
          <a:xfrm flipH="1">
            <a:off x="1546195" y="4219917"/>
            <a:ext cx="2184400" cy="276999"/>
            <a:chOff x="-362770" y="3102960"/>
            <a:chExt cx="2183514" cy="276999"/>
          </a:xfrm>
        </p:grpSpPr>
        <p:sp>
          <p:nvSpPr>
            <p:cNvPr id="109" name="TextBox 108"/>
            <p:cNvSpPr txBox="1">
              <a:spLocks noChangeArrowheads="1"/>
            </p:cNvSpPr>
            <p:nvPr/>
          </p:nvSpPr>
          <p:spPr bwMode="auto">
            <a:xfrm>
              <a:off x="675034" y="3102960"/>
              <a:ext cx="1145710" cy="276999"/>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执行力强</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sp>
          <p:nvSpPr>
            <p:cNvPr id="110" name="TextBox 11"/>
            <p:cNvSpPr txBox="1">
              <a:spLocks noChangeArrowheads="1"/>
            </p:cNvSpPr>
            <p:nvPr/>
          </p:nvSpPr>
          <p:spPr bwMode="auto">
            <a:xfrm>
              <a:off x="-362770" y="3102960"/>
              <a:ext cx="1145710" cy="276999"/>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使命必达</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grpSp>
      <p:sp>
        <p:nvSpPr>
          <p:cNvPr id="111" name="TextBox 11"/>
          <p:cNvSpPr txBox="1">
            <a:spLocks noChangeArrowheads="1"/>
          </p:cNvSpPr>
          <p:nvPr/>
        </p:nvSpPr>
        <p:spPr bwMode="auto">
          <a:xfrm flipH="1">
            <a:off x="1931653" y="3817713"/>
            <a:ext cx="1456585" cy="338554"/>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defRPr/>
            </a:pPr>
            <a:r>
              <a:rPr lang="zh-CN" altLang="en-US" sz="1600" b="1" kern="0" dirty="0" smtClean="0">
                <a:solidFill>
                  <a:prstClr val="black"/>
                </a:solidFill>
                <a:latin typeface="微软雅黑" pitchFamily="34" charset="-122"/>
                <a:ea typeface="微软雅黑" pitchFamily="34" charset="-122"/>
              </a:rPr>
              <a:t>结果导向    </a:t>
            </a:r>
            <a:endParaRPr lang="en-US" altLang="zh-CN" sz="1600" b="1" kern="0" dirty="0" smtClean="0">
              <a:solidFill>
                <a:prstClr val="black"/>
              </a:solidFill>
              <a:latin typeface="微软雅黑" pitchFamily="34" charset="-122"/>
              <a:ea typeface="微软雅黑" pitchFamily="34" charset="-122"/>
            </a:endParaRPr>
          </a:p>
        </p:txBody>
      </p:sp>
      <p:sp>
        <p:nvSpPr>
          <p:cNvPr id="112" name="任意多边形 111"/>
          <p:cNvSpPr/>
          <p:nvPr/>
        </p:nvSpPr>
        <p:spPr>
          <a:xfrm flipH="1">
            <a:off x="6696450" y="2309419"/>
            <a:ext cx="2935285" cy="336040"/>
          </a:xfrm>
          <a:custGeom>
            <a:avLst/>
            <a:gdLst>
              <a:gd name="connsiteX0" fmla="*/ 2240280 w 2240280"/>
              <a:gd name="connsiteY0" fmla="*/ 289560 h 289560"/>
              <a:gd name="connsiteX1" fmla="*/ 1767840 w 2240280"/>
              <a:gd name="connsiteY1" fmla="*/ 0 h 289560"/>
              <a:gd name="connsiteX2" fmla="*/ 0 w 2240280"/>
              <a:gd name="connsiteY2" fmla="*/ 0 h 289560"/>
            </a:gdLst>
            <a:ahLst/>
            <a:cxnLst>
              <a:cxn ang="0">
                <a:pos x="connsiteX0" y="connsiteY0"/>
              </a:cxn>
              <a:cxn ang="0">
                <a:pos x="connsiteX1" y="connsiteY1"/>
              </a:cxn>
              <a:cxn ang="0">
                <a:pos x="connsiteX2" y="connsiteY2"/>
              </a:cxn>
            </a:cxnLst>
            <a:rect l="l" t="t" r="r" b="b"/>
            <a:pathLst>
              <a:path w="2240280" h="289560">
                <a:moveTo>
                  <a:pt x="2240280" y="289560"/>
                </a:moveTo>
                <a:lnTo>
                  <a:pt x="1767840" y="0"/>
                </a:lnTo>
                <a:lnTo>
                  <a:pt x="0" y="0"/>
                </a:lnTo>
              </a:path>
            </a:pathLst>
          </a:custGeom>
          <a:ln w="12700">
            <a:solidFill>
              <a:srgbClr val="FFC000"/>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sp>
        <p:nvSpPr>
          <p:cNvPr id="113" name="任意多边形 112"/>
          <p:cNvSpPr/>
          <p:nvPr/>
        </p:nvSpPr>
        <p:spPr>
          <a:xfrm flipH="1" flipV="1">
            <a:off x="6730771" y="4142288"/>
            <a:ext cx="2974032" cy="597928"/>
          </a:xfrm>
          <a:custGeom>
            <a:avLst/>
            <a:gdLst>
              <a:gd name="connsiteX0" fmla="*/ 2240280 w 2240280"/>
              <a:gd name="connsiteY0" fmla="*/ 289560 h 289560"/>
              <a:gd name="connsiteX1" fmla="*/ 1767840 w 2240280"/>
              <a:gd name="connsiteY1" fmla="*/ 0 h 289560"/>
              <a:gd name="connsiteX2" fmla="*/ 0 w 2240280"/>
              <a:gd name="connsiteY2" fmla="*/ 0 h 289560"/>
            </a:gdLst>
            <a:ahLst/>
            <a:cxnLst>
              <a:cxn ang="0">
                <a:pos x="connsiteX0" y="connsiteY0"/>
              </a:cxn>
              <a:cxn ang="0">
                <a:pos x="connsiteX1" y="connsiteY1"/>
              </a:cxn>
              <a:cxn ang="0">
                <a:pos x="connsiteX2" y="connsiteY2"/>
              </a:cxn>
            </a:cxnLst>
            <a:rect l="l" t="t" r="r" b="b"/>
            <a:pathLst>
              <a:path w="2240280" h="289560">
                <a:moveTo>
                  <a:pt x="2240280" y="289560"/>
                </a:moveTo>
                <a:lnTo>
                  <a:pt x="1767840" y="0"/>
                </a:lnTo>
                <a:lnTo>
                  <a:pt x="0" y="0"/>
                </a:lnTo>
              </a:path>
            </a:pathLst>
          </a:custGeom>
          <a:ln w="12700">
            <a:solidFill>
              <a:srgbClr val="0070C0"/>
            </a:solidFill>
            <a:prstDash val="sysDot"/>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solidFill>
                <a:prstClr val="black"/>
              </a:solidFill>
            </a:endParaRPr>
          </a:p>
        </p:txBody>
      </p:sp>
      <p:grpSp>
        <p:nvGrpSpPr>
          <p:cNvPr id="114" name="组合 44"/>
          <p:cNvGrpSpPr>
            <a:grpSpLocks/>
          </p:cNvGrpSpPr>
          <p:nvPr/>
        </p:nvGrpSpPr>
        <p:grpSpPr bwMode="auto">
          <a:xfrm flipH="1">
            <a:off x="7472135" y="1783851"/>
            <a:ext cx="2184400" cy="276999"/>
            <a:chOff x="-362770" y="3102960"/>
            <a:chExt cx="2183514" cy="276999"/>
          </a:xfrm>
        </p:grpSpPr>
        <p:sp>
          <p:nvSpPr>
            <p:cNvPr id="115" name="TextBox 114"/>
            <p:cNvSpPr txBox="1">
              <a:spLocks noChangeArrowheads="1"/>
            </p:cNvSpPr>
            <p:nvPr/>
          </p:nvSpPr>
          <p:spPr bwMode="auto">
            <a:xfrm>
              <a:off x="675034" y="3102960"/>
              <a:ext cx="1145710" cy="276999"/>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善于归类</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sp>
          <p:nvSpPr>
            <p:cNvPr id="116" name="TextBox 11"/>
            <p:cNvSpPr txBox="1">
              <a:spLocks noChangeArrowheads="1"/>
            </p:cNvSpPr>
            <p:nvPr/>
          </p:nvSpPr>
          <p:spPr bwMode="auto">
            <a:xfrm>
              <a:off x="-362770" y="3102960"/>
              <a:ext cx="1145710" cy="276999"/>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善于总结</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grpSp>
      <p:sp>
        <p:nvSpPr>
          <p:cNvPr id="117" name="TextBox 11"/>
          <p:cNvSpPr txBox="1">
            <a:spLocks noChangeArrowheads="1"/>
          </p:cNvSpPr>
          <p:nvPr/>
        </p:nvSpPr>
        <p:spPr bwMode="auto">
          <a:xfrm flipH="1">
            <a:off x="7857593" y="1381647"/>
            <a:ext cx="1456585" cy="338554"/>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defRPr/>
            </a:pPr>
            <a:r>
              <a:rPr lang="zh-CN" altLang="en-US" sz="1600" b="1" kern="0" dirty="0" smtClean="0">
                <a:solidFill>
                  <a:prstClr val="black"/>
                </a:solidFill>
                <a:latin typeface="微软雅黑" pitchFamily="34" charset="-122"/>
                <a:ea typeface="微软雅黑" pitchFamily="34" charset="-122"/>
              </a:rPr>
              <a:t>分析总结</a:t>
            </a:r>
            <a:endParaRPr lang="en-US" altLang="zh-CN" sz="1600" b="1" kern="0" dirty="0" smtClean="0">
              <a:solidFill>
                <a:prstClr val="black"/>
              </a:solidFill>
              <a:latin typeface="微软雅黑" pitchFamily="34" charset="-122"/>
              <a:ea typeface="微软雅黑" pitchFamily="34" charset="-122"/>
            </a:endParaRPr>
          </a:p>
        </p:txBody>
      </p:sp>
      <p:grpSp>
        <p:nvGrpSpPr>
          <p:cNvPr id="118" name="组合 44"/>
          <p:cNvGrpSpPr>
            <a:grpSpLocks/>
          </p:cNvGrpSpPr>
          <p:nvPr/>
        </p:nvGrpSpPr>
        <p:grpSpPr bwMode="auto">
          <a:xfrm flipH="1">
            <a:off x="7472135" y="4219917"/>
            <a:ext cx="2184400" cy="276999"/>
            <a:chOff x="-362770" y="3102960"/>
            <a:chExt cx="2183514" cy="276999"/>
          </a:xfrm>
        </p:grpSpPr>
        <p:sp>
          <p:nvSpPr>
            <p:cNvPr id="119" name="TextBox 118"/>
            <p:cNvSpPr txBox="1">
              <a:spLocks noChangeArrowheads="1"/>
            </p:cNvSpPr>
            <p:nvPr/>
          </p:nvSpPr>
          <p:spPr bwMode="auto">
            <a:xfrm>
              <a:off x="675034" y="3102960"/>
              <a:ext cx="1145710" cy="276999"/>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基于客户价值</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sp>
          <p:nvSpPr>
            <p:cNvPr id="120" name="TextBox 11"/>
            <p:cNvSpPr txBox="1">
              <a:spLocks noChangeArrowheads="1"/>
            </p:cNvSpPr>
            <p:nvPr/>
          </p:nvSpPr>
          <p:spPr bwMode="auto">
            <a:xfrm>
              <a:off x="-362770" y="3102960"/>
              <a:ext cx="1145710" cy="276999"/>
            </a:xfrm>
            <a:prstGeom prst="rect">
              <a:avLst/>
            </a:prstGeom>
            <a:noFill/>
            <a:ln>
              <a:noFill/>
            </a:ln>
            <a:extLst/>
          </p:spPr>
          <p:txBody>
            <a:bodyPr>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eaLnBrk="1" hangingPunct="1">
                <a:defRPr/>
              </a:pPr>
              <a:r>
                <a:rPr lang="zh-CN" altLang="en-US" sz="1200" kern="0" dirty="0" smtClean="0">
                  <a:solidFill>
                    <a:sysClr val="windowText" lastClr="000000">
                      <a:lumMod val="85000"/>
                      <a:lumOff val="15000"/>
                    </a:sysClr>
                  </a:solidFill>
                  <a:latin typeface="微软雅黑" pitchFamily="34" charset="-122"/>
                  <a:ea typeface="微软雅黑" pitchFamily="34" charset="-122"/>
                </a:rPr>
                <a:t>基于用户场景</a:t>
              </a:r>
              <a:endParaRPr lang="en-US" altLang="zh-CN" sz="1200" kern="0" dirty="0" smtClean="0">
                <a:solidFill>
                  <a:sysClr val="windowText" lastClr="000000">
                    <a:lumMod val="85000"/>
                    <a:lumOff val="15000"/>
                  </a:sysClr>
                </a:solidFill>
                <a:latin typeface="微软雅黑" pitchFamily="34" charset="-122"/>
                <a:ea typeface="微软雅黑" pitchFamily="34" charset="-122"/>
              </a:endParaRPr>
            </a:p>
          </p:txBody>
        </p:sp>
      </p:grpSp>
      <p:sp>
        <p:nvSpPr>
          <p:cNvPr id="121" name="TextBox 11"/>
          <p:cNvSpPr txBox="1">
            <a:spLocks noChangeArrowheads="1"/>
          </p:cNvSpPr>
          <p:nvPr/>
        </p:nvSpPr>
        <p:spPr bwMode="auto">
          <a:xfrm flipH="1">
            <a:off x="7857593" y="3817713"/>
            <a:ext cx="1456585" cy="338554"/>
          </a:xfrm>
          <a:prstGeom prst="rect">
            <a:avLst/>
          </a:prstGeom>
          <a:noFill/>
          <a:ln>
            <a:noFill/>
          </a:ln>
          <a:effectLst/>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defRPr/>
            </a:pPr>
            <a:r>
              <a:rPr lang="zh-CN" altLang="en-US" sz="1600" b="1" kern="0" dirty="0" smtClean="0">
                <a:solidFill>
                  <a:prstClr val="black"/>
                </a:solidFill>
                <a:latin typeface="微软雅黑" pitchFamily="34" charset="-122"/>
                <a:ea typeface="微软雅黑" pitchFamily="34" charset="-122"/>
              </a:rPr>
              <a:t>客户导向    </a:t>
            </a:r>
            <a:endParaRPr lang="en-US" altLang="zh-CN" sz="1600" b="1" kern="0" dirty="0" smtClean="0">
              <a:solidFill>
                <a:prstClr val="black"/>
              </a:solidFill>
              <a:latin typeface="微软雅黑" pitchFamily="34" charset="-122"/>
              <a:ea typeface="微软雅黑" pitchFamily="34" charset="-122"/>
            </a:endParaRP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blinds(horizontal)">
                                      <p:cBhvr>
                                        <p:cTn id="7" dur="500"/>
                                        <p:tgtEl>
                                          <p:spTgt spid="8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91"/>
                                        </p:tgtEl>
                                        <p:attrNameLst>
                                          <p:attrName>style.visibility</p:attrName>
                                        </p:attrNameLst>
                                      </p:cBhvr>
                                      <p:to>
                                        <p:strVal val="visible"/>
                                      </p:to>
                                    </p:set>
                                    <p:animEffect transition="in" filter="blinds(horizontal)">
                                      <p:cBhvr>
                                        <p:cTn id="10" dur="500"/>
                                        <p:tgtEl>
                                          <p:spTgt spid="91"/>
                                        </p:tgtEl>
                                      </p:cBhvr>
                                    </p:animEffect>
                                  </p:childTnLst>
                                </p:cTn>
                              </p:par>
                              <p:par>
                                <p:cTn id="11" presetID="3" presetClass="entr" presetSubtype="10" fill="hold" nodeType="withEffect">
                                  <p:stCondLst>
                                    <p:cond delay="0"/>
                                  </p:stCondLst>
                                  <p:childTnLst>
                                    <p:set>
                                      <p:cBhvr>
                                        <p:cTn id="12" dur="1" fill="hold">
                                          <p:stCondLst>
                                            <p:cond delay="0"/>
                                          </p:stCondLst>
                                        </p:cTn>
                                        <p:tgtEl>
                                          <p:spTgt spid="92"/>
                                        </p:tgtEl>
                                        <p:attrNameLst>
                                          <p:attrName>style.visibility</p:attrName>
                                        </p:attrNameLst>
                                      </p:cBhvr>
                                      <p:to>
                                        <p:strVal val="visible"/>
                                      </p:to>
                                    </p:set>
                                    <p:animEffect transition="in" filter="blinds(horizontal)">
                                      <p:cBhvr>
                                        <p:cTn id="13" dur="500"/>
                                        <p:tgtEl>
                                          <p:spTgt spid="9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112"/>
                                        </p:tgtEl>
                                        <p:attrNameLst>
                                          <p:attrName>style.visibility</p:attrName>
                                        </p:attrNameLst>
                                      </p:cBhvr>
                                      <p:to>
                                        <p:strVal val="visible"/>
                                      </p:to>
                                    </p:set>
                                    <p:animEffect transition="in" filter="wipe(down)">
                                      <p:cBhvr>
                                        <p:cTn id="18" dur="500"/>
                                        <p:tgtEl>
                                          <p:spTgt spid="112"/>
                                        </p:tgtEl>
                                      </p:cBhvr>
                                    </p:animEffect>
                                  </p:childTnLst>
                                </p:cTn>
                              </p:par>
                              <p:par>
                                <p:cTn id="19" presetID="22" presetClass="entr" presetSubtype="4" fill="hold" nodeType="withEffect">
                                  <p:stCondLst>
                                    <p:cond delay="0"/>
                                  </p:stCondLst>
                                  <p:childTnLst>
                                    <p:set>
                                      <p:cBhvr>
                                        <p:cTn id="20" dur="1" fill="hold">
                                          <p:stCondLst>
                                            <p:cond delay="0"/>
                                          </p:stCondLst>
                                        </p:cTn>
                                        <p:tgtEl>
                                          <p:spTgt spid="114"/>
                                        </p:tgtEl>
                                        <p:attrNameLst>
                                          <p:attrName>style.visibility</p:attrName>
                                        </p:attrNameLst>
                                      </p:cBhvr>
                                      <p:to>
                                        <p:strVal val="visible"/>
                                      </p:to>
                                    </p:set>
                                    <p:animEffect transition="in" filter="wipe(down)">
                                      <p:cBhvr>
                                        <p:cTn id="21" dur="500"/>
                                        <p:tgtEl>
                                          <p:spTgt spid="114"/>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17"/>
                                        </p:tgtEl>
                                        <p:attrNameLst>
                                          <p:attrName>style.visibility</p:attrName>
                                        </p:attrNameLst>
                                      </p:cBhvr>
                                      <p:to>
                                        <p:strVal val="visible"/>
                                      </p:to>
                                    </p:set>
                                    <p:animEffect transition="in" filter="wipe(down)">
                                      <p:cBhvr>
                                        <p:cTn id="24" dur="500"/>
                                        <p:tgtEl>
                                          <p:spTgt spid="11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113"/>
                                        </p:tgtEl>
                                        <p:attrNameLst>
                                          <p:attrName>style.visibility</p:attrName>
                                        </p:attrNameLst>
                                      </p:cBhvr>
                                      <p:to>
                                        <p:strVal val="visible"/>
                                      </p:to>
                                    </p:set>
                                    <p:anim calcmode="lin" valueType="num">
                                      <p:cBhvr additive="base">
                                        <p:cTn id="29" dur="500" fill="hold"/>
                                        <p:tgtEl>
                                          <p:spTgt spid="113"/>
                                        </p:tgtEl>
                                        <p:attrNameLst>
                                          <p:attrName>ppt_x</p:attrName>
                                        </p:attrNameLst>
                                      </p:cBhvr>
                                      <p:tavLst>
                                        <p:tav tm="0">
                                          <p:val>
                                            <p:strVal val="#ppt_x"/>
                                          </p:val>
                                        </p:tav>
                                        <p:tav tm="100000">
                                          <p:val>
                                            <p:strVal val="#ppt_x"/>
                                          </p:val>
                                        </p:tav>
                                      </p:tavLst>
                                    </p:anim>
                                    <p:anim calcmode="lin" valueType="num">
                                      <p:cBhvr additive="base">
                                        <p:cTn id="30" dur="500" fill="hold"/>
                                        <p:tgtEl>
                                          <p:spTgt spid="113"/>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118"/>
                                        </p:tgtEl>
                                        <p:attrNameLst>
                                          <p:attrName>style.visibility</p:attrName>
                                        </p:attrNameLst>
                                      </p:cBhvr>
                                      <p:to>
                                        <p:strVal val="visible"/>
                                      </p:to>
                                    </p:set>
                                    <p:anim calcmode="lin" valueType="num">
                                      <p:cBhvr additive="base">
                                        <p:cTn id="33" dur="500" fill="hold"/>
                                        <p:tgtEl>
                                          <p:spTgt spid="118"/>
                                        </p:tgtEl>
                                        <p:attrNameLst>
                                          <p:attrName>ppt_x</p:attrName>
                                        </p:attrNameLst>
                                      </p:cBhvr>
                                      <p:tavLst>
                                        <p:tav tm="0">
                                          <p:val>
                                            <p:strVal val="#ppt_x"/>
                                          </p:val>
                                        </p:tav>
                                        <p:tav tm="100000">
                                          <p:val>
                                            <p:strVal val="#ppt_x"/>
                                          </p:val>
                                        </p:tav>
                                      </p:tavLst>
                                    </p:anim>
                                    <p:anim calcmode="lin" valueType="num">
                                      <p:cBhvr additive="base">
                                        <p:cTn id="34" dur="500" fill="hold"/>
                                        <p:tgtEl>
                                          <p:spTgt spid="118"/>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21"/>
                                        </p:tgtEl>
                                        <p:attrNameLst>
                                          <p:attrName>style.visibility</p:attrName>
                                        </p:attrNameLst>
                                      </p:cBhvr>
                                      <p:to>
                                        <p:strVal val="visible"/>
                                      </p:to>
                                    </p:set>
                                    <p:anim calcmode="lin" valueType="num">
                                      <p:cBhvr additive="base">
                                        <p:cTn id="37" dur="500" fill="hold"/>
                                        <p:tgtEl>
                                          <p:spTgt spid="121"/>
                                        </p:tgtEl>
                                        <p:attrNameLst>
                                          <p:attrName>ppt_x</p:attrName>
                                        </p:attrNameLst>
                                      </p:cBhvr>
                                      <p:tavLst>
                                        <p:tav tm="0">
                                          <p:val>
                                            <p:strVal val="#ppt_x"/>
                                          </p:val>
                                        </p:tav>
                                        <p:tav tm="100000">
                                          <p:val>
                                            <p:strVal val="#ppt_x"/>
                                          </p:val>
                                        </p:tav>
                                      </p:tavLst>
                                    </p:anim>
                                    <p:anim calcmode="lin" valueType="num">
                                      <p:cBhvr additive="base">
                                        <p:cTn id="38" dur="500" fill="hold"/>
                                        <p:tgtEl>
                                          <p:spTgt spid="121"/>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8" presetClass="entr" presetSubtype="16" fill="hold" nodeType="clickEffect">
                                  <p:stCondLst>
                                    <p:cond delay="0"/>
                                  </p:stCondLst>
                                  <p:childTnLst>
                                    <p:set>
                                      <p:cBhvr>
                                        <p:cTn id="42" dur="1" fill="hold">
                                          <p:stCondLst>
                                            <p:cond delay="0"/>
                                          </p:stCondLst>
                                        </p:cTn>
                                        <p:tgtEl>
                                          <p:spTgt spid="95"/>
                                        </p:tgtEl>
                                        <p:attrNameLst>
                                          <p:attrName>style.visibility</p:attrName>
                                        </p:attrNameLst>
                                      </p:cBhvr>
                                      <p:to>
                                        <p:strVal val="visible"/>
                                      </p:to>
                                    </p:set>
                                    <p:animEffect transition="in" filter="diamond(in)">
                                      <p:cBhvr>
                                        <p:cTn id="43" dur="2000"/>
                                        <p:tgtEl>
                                          <p:spTgt spid="95"/>
                                        </p:tgtEl>
                                      </p:cBhvr>
                                    </p:animEffect>
                                  </p:childTnLst>
                                </p:cTn>
                              </p:par>
                              <p:par>
                                <p:cTn id="44" presetID="8" presetClass="entr" presetSubtype="16" fill="hold" nodeType="withEffect">
                                  <p:stCondLst>
                                    <p:cond delay="0"/>
                                  </p:stCondLst>
                                  <p:childTnLst>
                                    <p:set>
                                      <p:cBhvr>
                                        <p:cTn id="45" dur="1" fill="hold">
                                          <p:stCondLst>
                                            <p:cond delay="0"/>
                                          </p:stCondLst>
                                        </p:cTn>
                                        <p:tgtEl>
                                          <p:spTgt spid="98"/>
                                        </p:tgtEl>
                                        <p:attrNameLst>
                                          <p:attrName>style.visibility</p:attrName>
                                        </p:attrNameLst>
                                      </p:cBhvr>
                                      <p:to>
                                        <p:strVal val="visible"/>
                                      </p:to>
                                    </p:set>
                                    <p:animEffect transition="in" filter="diamond(in)">
                                      <p:cBhvr>
                                        <p:cTn id="46" dur="2000"/>
                                        <p:tgtEl>
                                          <p:spTgt spid="98"/>
                                        </p:tgtEl>
                                      </p:cBhvr>
                                    </p:animEffect>
                                  </p:childTnLst>
                                </p:cTn>
                              </p:par>
                              <p:par>
                                <p:cTn id="47" presetID="8" presetClass="entr" presetSubtype="16" fill="hold" grpId="0" nodeType="withEffect">
                                  <p:stCondLst>
                                    <p:cond delay="0"/>
                                  </p:stCondLst>
                                  <p:childTnLst>
                                    <p:set>
                                      <p:cBhvr>
                                        <p:cTn id="48" dur="1" fill="hold">
                                          <p:stCondLst>
                                            <p:cond delay="0"/>
                                          </p:stCondLst>
                                        </p:cTn>
                                        <p:tgtEl>
                                          <p:spTgt spid="101"/>
                                        </p:tgtEl>
                                        <p:attrNameLst>
                                          <p:attrName>style.visibility</p:attrName>
                                        </p:attrNameLst>
                                      </p:cBhvr>
                                      <p:to>
                                        <p:strVal val="visible"/>
                                      </p:to>
                                    </p:set>
                                    <p:animEffect transition="in" filter="diamond(in)">
                                      <p:cBhvr>
                                        <p:cTn id="49" dur="2000"/>
                                        <p:tgtEl>
                                          <p:spTgt spid="101"/>
                                        </p:tgtEl>
                                      </p:cBhvr>
                                    </p:animEffect>
                                  </p:childTnLst>
                                </p:cTn>
                              </p:par>
                            </p:childTnLst>
                          </p:cTn>
                        </p:par>
                      </p:childTnLst>
                    </p:cTn>
                  </p:par>
                  <p:par>
                    <p:cTn id="50" fill="hold">
                      <p:stCondLst>
                        <p:cond delay="indefinite"/>
                      </p:stCondLst>
                      <p:childTnLst>
                        <p:par>
                          <p:cTn id="51" fill="hold">
                            <p:stCondLst>
                              <p:cond delay="0"/>
                            </p:stCondLst>
                            <p:childTnLst>
                              <p:par>
                                <p:cTn id="52" presetID="12" presetClass="entr" presetSubtype="4" fill="hold" grpId="0" nodeType="clickEffect">
                                  <p:stCondLst>
                                    <p:cond delay="0"/>
                                  </p:stCondLst>
                                  <p:childTnLst>
                                    <p:set>
                                      <p:cBhvr>
                                        <p:cTn id="53" dur="1" fill="hold">
                                          <p:stCondLst>
                                            <p:cond delay="0"/>
                                          </p:stCondLst>
                                        </p:cTn>
                                        <p:tgtEl>
                                          <p:spTgt spid="103"/>
                                        </p:tgtEl>
                                        <p:attrNameLst>
                                          <p:attrName>style.visibility</p:attrName>
                                        </p:attrNameLst>
                                      </p:cBhvr>
                                      <p:to>
                                        <p:strVal val="visible"/>
                                      </p:to>
                                    </p:set>
                                    <p:animEffect transition="in" filter="slide(fromBottom)">
                                      <p:cBhvr>
                                        <p:cTn id="54" dur="500"/>
                                        <p:tgtEl>
                                          <p:spTgt spid="103"/>
                                        </p:tgtEl>
                                      </p:cBhvr>
                                    </p:animEffect>
                                  </p:childTnLst>
                                </p:cTn>
                              </p:par>
                              <p:par>
                                <p:cTn id="55" presetID="12" presetClass="entr" presetSubtype="4" fill="hold" nodeType="withEffect">
                                  <p:stCondLst>
                                    <p:cond delay="0"/>
                                  </p:stCondLst>
                                  <p:childTnLst>
                                    <p:set>
                                      <p:cBhvr>
                                        <p:cTn id="56" dur="1" fill="hold">
                                          <p:stCondLst>
                                            <p:cond delay="0"/>
                                          </p:stCondLst>
                                        </p:cTn>
                                        <p:tgtEl>
                                          <p:spTgt spid="108"/>
                                        </p:tgtEl>
                                        <p:attrNameLst>
                                          <p:attrName>style.visibility</p:attrName>
                                        </p:attrNameLst>
                                      </p:cBhvr>
                                      <p:to>
                                        <p:strVal val="visible"/>
                                      </p:to>
                                    </p:set>
                                    <p:animEffect transition="in" filter="slide(fromBottom)">
                                      <p:cBhvr>
                                        <p:cTn id="57" dur="500"/>
                                        <p:tgtEl>
                                          <p:spTgt spid="108"/>
                                        </p:tgtEl>
                                      </p:cBhvr>
                                    </p:animEffect>
                                  </p:childTnLst>
                                </p:cTn>
                              </p:par>
                              <p:par>
                                <p:cTn id="58" presetID="12" presetClass="entr" presetSubtype="4" fill="hold" grpId="0" nodeType="withEffect">
                                  <p:stCondLst>
                                    <p:cond delay="0"/>
                                  </p:stCondLst>
                                  <p:childTnLst>
                                    <p:set>
                                      <p:cBhvr>
                                        <p:cTn id="59" dur="1" fill="hold">
                                          <p:stCondLst>
                                            <p:cond delay="0"/>
                                          </p:stCondLst>
                                        </p:cTn>
                                        <p:tgtEl>
                                          <p:spTgt spid="111"/>
                                        </p:tgtEl>
                                        <p:attrNameLst>
                                          <p:attrName>style.visibility</p:attrName>
                                        </p:attrNameLst>
                                      </p:cBhvr>
                                      <p:to>
                                        <p:strVal val="visible"/>
                                      </p:to>
                                    </p:set>
                                    <p:animEffect transition="in" filter="slide(fromBottom)">
                                      <p:cBhvr>
                                        <p:cTn id="60" dur="500"/>
                                        <p:tgtEl>
                                          <p:spTgt spid="111"/>
                                        </p:tgtEl>
                                      </p:cBhvr>
                                    </p:animEffect>
                                  </p:childTnLst>
                                </p:cTn>
                              </p:par>
                            </p:childTnLst>
                          </p:cTn>
                        </p:par>
                      </p:childTnLst>
                    </p:cTn>
                  </p:par>
                  <p:par>
                    <p:cTn id="61" fill="hold">
                      <p:stCondLst>
                        <p:cond delay="indefinite"/>
                      </p:stCondLst>
                      <p:childTnLst>
                        <p:par>
                          <p:cTn id="62" fill="hold">
                            <p:stCondLst>
                              <p:cond delay="0"/>
                            </p:stCondLst>
                            <p:childTnLst>
                              <p:par>
                                <p:cTn id="63" presetID="5" presetClass="entr" presetSubtype="10" fill="hold" grpId="0" nodeType="clickEffect">
                                  <p:stCondLst>
                                    <p:cond delay="0"/>
                                  </p:stCondLst>
                                  <p:childTnLst>
                                    <p:set>
                                      <p:cBhvr>
                                        <p:cTn id="64" dur="1" fill="hold">
                                          <p:stCondLst>
                                            <p:cond delay="0"/>
                                          </p:stCondLst>
                                        </p:cTn>
                                        <p:tgtEl>
                                          <p:spTgt spid="102"/>
                                        </p:tgtEl>
                                        <p:attrNameLst>
                                          <p:attrName>style.visibility</p:attrName>
                                        </p:attrNameLst>
                                      </p:cBhvr>
                                      <p:to>
                                        <p:strVal val="visible"/>
                                      </p:to>
                                    </p:set>
                                    <p:animEffect transition="in" filter="checkerboard(across)">
                                      <p:cBhvr>
                                        <p:cTn id="65" dur="500"/>
                                        <p:tgtEl>
                                          <p:spTgt spid="102"/>
                                        </p:tgtEl>
                                      </p:cBhvr>
                                    </p:animEffect>
                                  </p:childTnLst>
                                </p:cTn>
                              </p:par>
                              <p:par>
                                <p:cTn id="66" presetID="5" presetClass="entr" presetSubtype="10" fill="hold" nodeType="withEffect">
                                  <p:stCondLst>
                                    <p:cond delay="0"/>
                                  </p:stCondLst>
                                  <p:childTnLst>
                                    <p:set>
                                      <p:cBhvr>
                                        <p:cTn id="67" dur="1" fill="hold">
                                          <p:stCondLst>
                                            <p:cond delay="0"/>
                                          </p:stCondLst>
                                        </p:cTn>
                                        <p:tgtEl>
                                          <p:spTgt spid="104"/>
                                        </p:tgtEl>
                                        <p:attrNameLst>
                                          <p:attrName>style.visibility</p:attrName>
                                        </p:attrNameLst>
                                      </p:cBhvr>
                                      <p:to>
                                        <p:strVal val="visible"/>
                                      </p:to>
                                    </p:set>
                                    <p:animEffect transition="in" filter="checkerboard(across)">
                                      <p:cBhvr>
                                        <p:cTn id="68" dur="500"/>
                                        <p:tgtEl>
                                          <p:spTgt spid="104"/>
                                        </p:tgtEl>
                                      </p:cBhvr>
                                    </p:animEffect>
                                  </p:childTnLst>
                                </p:cTn>
                              </p:par>
                              <p:par>
                                <p:cTn id="69" presetID="5" presetClass="entr" presetSubtype="10" fill="hold" grpId="0" nodeType="withEffect">
                                  <p:stCondLst>
                                    <p:cond delay="0"/>
                                  </p:stCondLst>
                                  <p:childTnLst>
                                    <p:set>
                                      <p:cBhvr>
                                        <p:cTn id="70" dur="1" fill="hold">
                                          <p:stCondLst>
                                            <p:cond delay="0"/>
                                          </p:stCondLst>
                                        </p:cTn>
                                        <p:tgtEl>
                                          <p:spTgt spid="107"/>
                                        </p:tgtEl>
                                        <p:attrNameLst>
                                          <p:attrName>style.visibility</p:attrName>
                                        </p:attrNameLst>
                                      </p:cBhvr>
                                      <p:to>
                                        <p:strVal val="visible"/>
                                      </p:to>
                                    </p:set>
                                    <p:animEffect transition="in" filter="checkerboard(across)">
                                      <p:cBhvr>
                                        <p:cTn id="71"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101" grpId="0"/>
      <p:bldP spid="102" grpId="0" animBg="1"/>
      <p:bldP spid="103" grpId="0" animBg="1"/>
      <p:bldP spid="107" grpId="0"/>
      <p:bldP spid="111" grpId="0"/>
      <p:bldP spid="112" grpId="0" animBg="1"/>
      <p:bldP spid="113" grpId="0" animBg="1"/>
      <p:bldP spid="117" grpId="0"/>
      <p:bldP spid="12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案例</a:t>
            </a:r>
            <a:r>
              <a:rPr lang="en-US" altLang="zh-CN" sz="2400" b="1" dirty="0" smtClean="0">
                <a:solidFill>
                  <a:srgbClr val="0070C0"/>
                </a:solidFill>
                <a:latin typeface="微软雅黑" pitchFamily="34" charset="-122"/>
                <a:ea typeface="微软雅黑" pitchFamily="34" charset="-122"/>
              </a:rPr>
              <a:t>—</a:t>
            </a:r>
            <a:r>
              <a:rPr lang="zh-CN" altLang="en-US" sz="2400" b="1" dirty="0" smtClean="0">
                <a:solidFill>
                  <a:srgbClr val="0070C0"/>
                </a:solidFill>
                <a:latin typeface="微软雅黑" pitchFamily="34" charset="-122"/>
                <a:ea typeface="微软雅黑" pitchFamily="34" charset="-122"/>
              </a:rPr>
              <a:t>善于学习</a:t>
            </a:r>
            <a:endParaRPr lang="zh-CN" altLang="en-US" sz="2400" b="1" dirty="0">
              <a:solidFill>
                <a:srgbClr val="0070C0"/>
              </a:solidFill>
              <a:latin typeface="微软雅黑" pitchFamily="34" charset="-122"/>
              <a:ea typeface="微软雅黑" pitchFamily="34" charset="-122"/>
            </a:endParaRPr>
          </a:p>
        </p:txBody>
      </p:sp>
      <p:pic>
        <p:nvPicPr>
          <p:cNvPr id="4" name="Picture 5"/>
          <p:cNvPicPr>
            <a:picLocks noChangeAspect="1" noChangeArrowheads="1"/>
          </p:cNvPicPr>
          <p:nvPr/>
        </p:nvPicPr>
        <p:blipFill>
          <a:blip r:embed="rId4"/>
          <a:srcRect/>
          <a:stretch>
            <a:fillRect/>
          </a:stretch>
        </p:blipFill>
        <p:spPr bwMode="auto">
          <a:xfrm>
            <a:off x="1474757" y="596881"/>
            <a:ext cx="7656525" cy="5664061"/>
          </a:xfrm>
          <a:prstGeom prst="rect">
            <a:avLst/>
          </a:prstGeom>
          <a:noFill/>
          <a:ln w="9525" cmpd="sng">
            <a:noFill/>
            <a:miter lim="800000"/>
            <a:headEnd/>
            <a:tailEnd/>
          </a:ln>
        </p:spPr>
      </p:pic>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smtClean="0">
                <a:solidFill>
                  <a:srgbClr val="0070C0"/>
                </a:solidFill>
                <a:latin typeface="微软雅黑" pitchFamily="34" charset="-122"/>
                <a:ea typeface="微软雅黑" pitchFamily="34" charset="-122"/>
              </a:rPr>
              <a:t>案例</a:t>
            </a:r>
            <a:r>
              <a:rPr lang="en-US" altLang="zh-CN" sz="2400" b="1" smtClean="0">
                <a:solidFill>
                  <a:srgbClr val="0070C0"/>
                </a:solidFill>
                <a:latin typeface="微软雅黑" pitchFamily="34" charset="-122"/>
                <a:ea typeface="微软雅黑" pitchFamily="34" charset="-122"/>
              </a:rPr>
              <a:t>—</a:t>
            </a:r>
            <a:r>
              <a:rPr lang="zh-CN" altLang="en-US" sz="2400" b="1" smtClean="0">
                <a:solidFill>
                  <a:srgbClr val="0070C0"/>
                </a:solidFill>
                <a:latin typeface="微软雅黑" pitchFamily="34" charset="-122"/>
                <a:ea typeface="微软雅黑" pitchFamily="34" charset="-122"/>
              </a:rPr>
              <a:t>分析</a:t>
            </a:r>
            <a:endParaRPr lang="zh-CN" altLang="en-US" sz="2400" b="1" dirty="0">
              <a:solidFill>
                <a:srgbClr val="0070C0"/>
              </a:solidFill>
              <a:latin typeface="微软雅黑" pitchFamily="34" charset="-122"/>
              <a:ea typeface="微软雅黑" pitchFamily="34" charset="-122"/>
            </a:endParaRPr>
          </a:p>
        </p:txBody>
      </p:sp>
      <p:pic>
        <p:nvPicPr>
          <p:cNvPr id="6" name="Picture 2" descr="C:\Users\wxj\AppData\Local\Temp\ksohtml\wps_clip_image-28575.png"/>
          <p:cNvPicPr>
            <a:picLocks noChangeAspect="1" noChangeArrowheads="1"/>
          </p:cNvPicPr>
          <p:nvPr/>
        </p:nvPicPr>
        <p:blipFill>
          <a:blip r:embed="rId4"/>
          <a:srcRect/>
          <a:stretch>
            <a:fillRect/>
          </a:stretch>
        </p:blipFill>
        <p:spPr bwMode="auto">
          <a:xfrm>
            <a:off x="688939" y="723383"/>
            <a:ext cx="4986334" cy="5756792"/>
          </a:xfrm>
          <a:prstGeom prst="rect">
            <a:avLst/>
          </a:prstGeom>
          <a:noFill/>
        </p:spPr>
      </p:pic>
      <p:pic>
        <p:nvPicPr>
          <p:cNvPr id="112645" name="Picture 5" descr="C:\Users\wxj\AppData\Local\Temp\ksohtml\wps_clip_image29959.wmf"/>
          <p:cNvPicPr>
            <a:picLocks noChangeAspect="1" noChangeArrowheads="1"/>
          </p:cNvPicPr>
          <p:nvPr/>
        </p:nvPicPr>
        <p:blipFill>
          <a:blip r:embed="rId5"/>
          <a:srcRect/>
          <a:stretch>
            <a:fillRect/>
          </a:stretch>
        </p:blipFill>
        <p:spPr bwMode="auto">
          <a:xfrm>
            <a:off x="5832475" y="705058"/>
            <a:ext cx="4432656" cy="5775117"/>
          </a:xfrm>
          <a:prstGeom prst="rect">
            <a:avLst/>
          </a:prstGeom>
          <a:noFill/>
        </p:spPr>
      </p:pic>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案例</a:t>
            </a:r>
            <a:endParaRPr lang="zh-CN" altLang="en-US" sz="2400" b="1" dirty="0">
              <a:solidFill>
                <a:srgbClr val="0070C0"/>
              </a:solidFill>
              <a:latin typeface="微软雅黑" pitchFamily="34" charset="-122"/>
              <a:ea typeface="微软雅黑" pitchFamily="34" charset="-122"/>
            </a:endParaRPr>
          </a:p>
        </p:txBody>
      </p:sp>
      <p:pic>
        <p:nvPicPr>
          <p:cNvPr id="5" name="内容占位符 6" descr="无线测试技术规划.png"/>
          <p:cNvPicPr>
            <a:picLocks noChangeAspect="1"/>
          </p:cNvPicPr>
          <p:nvPr/>
        </p:nvPicPr>
        <p:blipFill>
          <a:blip r:embed="rId4"/>
          <a:stretch>
            <a:fillRect/>
          </a:stretch>
        </p:blipFill>
        <p:spPr>
          <a:xfrm>
            <a:off x="403187" y="1168385"/>
            <a:ext cx="10340831" cy="4714908"/>
          </a:xfrm>
          <a:prstGeom prst="rect">
            <a:avLst/>
          </a:prstGeom>
        </p:spPr>
      </p:pic>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9097644" y="189249"/>
            <a:ext cx="1947231" cy="622097"/>
          </a:xfrm>
          <a:prstGeom prst="rect">
            <a:avLst/>
          </a:prstGeom>
        </p:spPr>
      </p:pic>
      <p:sp>
        <p:nvSpPr>
          <p:cNvPr id="6" name="文本框 5"/>
          <p:cNvSpPr txBox="1"/>
          <p:nvPr/>
        </p:nvSpPr>
        <p:spPr>
          <a:xfrm>
            <a:off x="2625025" y="4932971"/>
            <a:ext cx="6272024" cy="494394"/>
          </a:xfrm>
          <a:prstGeom prst="rect">
            <a:avLst/>
          </a:prstGeom>
          <a:noFill/>
        </p:spPr>
        <p:txBody>
          <a:bodyPr wrap="square" lIns="86411" tIns="43205" rIns="86411" bIns="43205" rtlCol="0">
            <a:spAutoFit/>
          </a:bodyPr>
          <a:lstStyle/>
          <a:p>
            <a:r>
              <a:rPr kumimoji="1" lang="zh-CN" altLang="en-US" sz="2600" b="1" dirty="0">
                <a:solidFill>
                  <a:schemeClr val="accent1"/>
                </a:solidFill>
                <a:latin typeface="Microsoft YaHei" charset="-122"/>
                <a:ea typeface="Microsoft YaHei" charset="-122"/>
                <a:cs typeface="Microsoft YaHei" charset="-122"/>
              </a:rPr>
              <a:t>深信服科技培训与发展中心培训效果评估</a:t>
            </a:r>
          </a:p>
        </p:txBody>
      </p:sp>
      <p:pic>
        <p:nvPicPr>
          <p:cNvPr id="3" name="Picture 2"/>
          <p:cNvPicPr>
            <a:picLocks noChangeAspect="1"/>
          </p:cNvPicPr>
          <p:nvPr/>
        </p:nvPicPr>
        <p:blipFill>
          <a:blip r:embed="rId3"/>
          <a:stretch>
            <a:fillRect/>
          </a:stretch>
        </p:blipFill>
        <p:spPr>
          <a:xfrm>
            <a:off x="3095872" y="116384"/>
            <a:ext cx="4817325" cy="4816587"/>
          </a:xfrm>
          <a:prstGeom prst="rect">
            <a:avLst/>
          </a:prstGeom>
        </p:spPr>
      </p:pic>
    </p:spTree>
    <p:extLst>
      <p:ext uri="{BB962C8B-B14F-4D97-AF65-F5344CB8AC3E}">
        <p14:creationId xmlns:p14="http://schemas.microsoft.com/office/powerpoint/2010/main" xmlns="" val="1287216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4">
            <a:extLst>
              <a:ext uri="{FF2B5EF4-FFF2-40B4-BE49-F238E27FC236}">
                <a16:creationId xmlns:a16="http://schemas.microsoft.com/office/drawing/2014/main" xmlns="" id="{0026E8C4-2597-4166-8C16-2B6428B39C36}"/>
              </a:ext>
            </a:extLst>
          </p:cNvPr>
          <p:cNvSpPr txBox="1">
            <a:spLocks noChangeArrowheads="1"/>
          </p:cNvSpPr>
          <p:nvPr/>
        </p:nvSpPr>
        <p:spPr bwMode="auto">
          <a:xfrm>
            <a:off x="6738313" y="2311393"/>
            <a:ext cx="3068489" cy="4347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64802" tIns="32401" rIns="64802" bIns="32401">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9pPr>
          </a:lstStyle>
          <a:p>
            <a:pPr eaLnBrk="1" hangingPunct="1"/>
            <a:r>
              <a:rPr lang="zh-CN" altLang="en-US" sz="2400" dirty="0" smtClean="0">
                <a:solidFill>
                  <a:srgbClr val="184199"/>
                </a:solidFill>
                <a:latin typeface="微软雅黑" pitchFamily="34" charset="-122"/>
                <a:ea typeface="微软雅黑" pitchFamily="34" charset="-122"/>
              </a:rPr>
              <a:t>软件测试行业概况</a:t>
            </a:r>
            <a:endParaRPr lang="zh-CN" altLang="en-US" sz="2400" dirty="0">
              <a:solidFill>
                <a:srgbClr val="184199"/>
              </a:solidFill>
              <a:latin typeface="微软雅黑" pitchFamily="34" charset="-122"/>
              <a:ea typeface="微软雅黑" pitchFamily="34" charset="-122"/>
            </a:endParaRPr>
          </a:p>
        </p:txBody>
      </p:sp>
      <p:sp>
        <p:nvSpPr>
          <p:cNvPr id="14" name="文本框 15">
            <a:extLst>
              <a:ext uri="{FF2B5EF4-FFF2-40B4-BE49-F238E27FC236}">
                <a16:creationId xmlns:a16="http://schemas.microsoft.com/office/drawing/2014/main" xmlns="" id="{43D58B93-3BC9-42EC-A0DC-FE2F0EC6BC0B}"/>
              </a:ext>
            </a:extLst>
          </p:cNvPr>
          <p:cNvSpPr txBox="1"/>
          <p:nvPr/>
        </p:nvSpPr>
        <p:spPr>
          <a:xfrm>
            <a:off x="6716887" y="2948196"/>
            <a:ext cx="3068489" cy="434767"/>
          </a:xfrm>
          <a:prstGeom prst="rect">
            <a:avLst/>
          </a:prstGeom>
          <a:noFill/>
        </p:spPr>
        <p:txBody>
          <a:bodyPr wrap="square" lIns="64802" tIns="32401" rIns="64802" bIns="32401">
            <a:spAutoFit/>
          </a:bodyPr>
          <a:lstStyle/>
          <a:p>
            <a:pPr>
              <a:buFont typeface="Arial" pitchFamily="34" charset="0"/>
              <a:buNone/>
              <a:defRPr/>
            </a:pPr>
            <a:r>
              <a:rPr lang="zh-CN" altLang="en-US" sz="2400" dirty="0" smtClean="0">
                <a:solidFill>
                  <a:srgbClr val="184199"/>
                </a:solidFill>
                <a:latin typeface="微软雅黑" pitchFamily="34" charset="-122"/>
                <a:ea typeface="微软雅黑" pitchFamily="34" charset="-122"/>
              </a:rPr>
              <a:t>深信服的软件测试</a:t>
            </a:r>
          </a:p>
        </p:txBody>
      </p:sp>
      <p:sp>
        <p:nvSpPr>
          <p:cNvPr id="15" name="文本框 15">
            <a:extLst>
              <a:ext uri="{FF2B5EF4-FFF2-40B4-BE49-F238E27FC236}">
                <a16:creationId xmlns:a16="http://schemas.microsoft.com/office/drawing/2014/main" xmlns="" id="{D7E7A524-342D-4FC9-8EAF-10051B24E540}"/>
              </a:ext>
            </a:extLst>
          </p:cNvPr>
          <p:cNvSpPr txBox="1"/>
          <p:nvPr/>
        </p:nvSpPr>
        <p:spPr>
          <a:xfrm>
            <a:off x="6716887" y="3525839"/>
            <a:ext cx="3473306" cy="434767"/>
          </a:xfrm>
          <a:prstGeom prst="rect">
            <a:avLst/>
          </a:prstGeom>
          <a:noFill/>
        </p:spPr>
        <p:txBody>
          <a:bodyPr wrap="square" lIns="64802" tIns="32401" rIns="64802" bIns="32401">
            <a:spAutoFit/>
          </a:bodyPr>
          <a:lstStyle/>
          <a:p>
            <a:pPr>
              <a:buFont typeface="Arial" pitchFamily="34" charset="0"/>
              <a:buNone/>
              <a:defRPr/>
            </a:pPr>
            <a:r>
              <a:rPr lang="zh-CN" altLang="en-US" sz="2400" dirty="0" smtClean="0">
                <a:solidFill>
                  <a:srgbClr val="184199"/>
                </a:solidFill>
                <a:latin typeface="微软雅黑" pitchFamily="34" charset="-122"/>
                <a:ea typeface="微软雅黑" pitchFamily="34" charset="-122"/>
              </a:rPr>
              <a:t>测试岗位发展通道</a:t>
            </a:r>
          </a:p>
        </p:txBody>
      </p:sp>
      <p:sp>
        <p:nvSpPr>
          <p:cNvPr id="18" name="矩形 17">
            <a:extLst>
              <a:ext uri="{FF2B5EF4-FFF2-40B4-BE49-F238E27FC236}">
                <a16:creationId xmlns:a16="http://schemas.microsoft.com/office/drawing/2014/main" xmlns="" id="{40671DB6-16B1-42F5-BACA-9C176F36A266}"/>
              </a:ext>
            </a:extLst>
          </p:cNvPr>
          <p:cNvSpPr/>
          <p:nvPr/>
        </p:nvSpPr>
        <p:spPr>
          <a:xfrm>
            <a:off x="2932364" y="2872333"/>
            <a:ext cx="1348446" cy="790345"/>
          </a:xfrm>
          <a:prstGeom prst="rect">
            <a:avLst/>
          </a:prstGeom>
        </p:spPr>
        <p:txBody>
          <a:bodyPr wrap="none">
            <a:spAutoFit/>
          </a:bodyPr>
          <a:lstStyle/>
          <a:p>
            <a:r>
              <a:rPr lang="zh-CN" altLang="en-US" sz="4536" b="1" dirty="0">
                <a:gradFill>
                  <a:gsLst>
                    <a:gs pos="0">
                      <a:srgbClr val="6FBA2C"/>
                    </a:gs>
                    <a:gs pos="100000">
                      <a:srgbClr val="00479D"/>
                    </a:gs>
                  </a:gsLst>
                  <a:lin ang="3600000" scaled="0"/>
                </a:gradFill>
                <a:latin typeface="微软雅黑" pitchFamily="34" charset="-122"/>
                <a:ea typeface="微软雅黑" pitchFamily="34" charset="-122"/>
              </a:rPr>
              <a:t>目录</a:t>
            </a:r>
          </a:p>
        </p:txBody>
      </p:sp>
      <p:sp>
        <p:nvSpPr>
          <p:cNvPr id="19" name="文本框 18">
            <a:extLst>
              <a:ext uri="{FF2B5EF4-FFF2-40B4-BE49-F238E27FC236}">
                <a16:creationId xmlns:a16="http://schemas.microsoft.com/office/drawing/2014/main" xmlns="" id="{E0AEBB7E-7865-4950-8052-9FBCC0D47B4A}"/>
              </a:ext>
            </a:extLst>
          </p:cNvPr>
          <p:cNvSpPr txBox="1"/>
          <p:nvPr/>
        </p:nvSpPr>
        <p:spPr>
          <a:xfrm>
            <a:off x="6364493" y="2329098"/>
            <a:ext cx="373820" cy="830997"/>
          </a:xfrm>
          <a:prstGeom prst="rect">
            <a:avLst/>
          </a:prstGeom>
          <a:noFill/>
        </p:spPr>
        <p:txBody>
          <a:bodyPr wrap="none" rtlCol="0">
            <a:spAutoFit/>
          </a:bodyPr>
          <a:lstStyle/>
          <a:p>
            <a:r>
              <a:rPr lang="en-US" altLang="zh-CN" sz="2400" b="1" dirty="0">
                <a:solidFill>
                  <a:srgbClr val="184199"/>
                </a:solidFill>
                <a:latin typeface="Microsoft YaHei" charset="-122"/>
                <a:ea typeface="Microsoft YaHei" charset="-122"/>
                <a:cs typeface="Microsoft YaHei" charset="-122"/>
              </a:rPr>
              <a:t>1</a:t>
            </a:r>
          </a:p>
          <a:p>
            <a:endParaRPr kumimoji="1" lang="zh-CN" altLang="en-US" sz="2400" dirty="0">
              <a:solidFill>
                <a:srgbClr val="366AB5"/>
              </a:solidFill>
            </a:endParaRPr>
          </a:p>
        </p:txBody>
      </p:sp>
      <p:sp>
        <p:nvSpPr>
          <p:cNvPr id="20" name="文本框 19">
            <a:extLst>
              <a:ext uri="{FF2B5EF4-FFF2-40B4-BE49-F238E27FC236}">
                <a16:creationId xmlns:a16="http://schemas.microsoft.com/office/drawing/2014/main" xmlns="" id="{815992CF-7E60-4416-B5EA-83DA2200AB00}"/>
              </a:ext>
            </a:extLst>
          </p:cNvPr>
          <p:cNvSpPr txBox="1"/>
          <p:nvPr/>
        </p:nvSpPr>
        <p:spPr>
          <a:xfrm>
            <a:off x="6360432" y="2930301"/>
            <a:ext cx="373820" cy="830997"/>
          </a:xfrm>
          <a:prstGeom prst="rect">
            <a:avLst/>
          </a:prstGeom>
          <a:noFill/>
        </p:spPr>
        <p:txBody>
          <a:bodyPr wrap="none" rtlCol="0">
            <a:spAutoFit/>
          </a:bodyPr>
          <a:lstStyle/>
          <a:p>
            <a:r>
              <a:rPr lang="en-US" altLang="zh-CN" sz="2400" b="1" dirty="0">
                <a:solidFill>
                  <a:srgbClr val="003399"/>
                </a:solidFill>
                <a:latin typeface="Microsoft YaHei" charset="-122"/>
                <a:ea typeface="Microsoft YaHei" charset="-122"/>
                <a:cs typeface="Microsoft YaHei" charset="-122"/>
              </a:rPr>
              <a:t>2</a:t>
            </a:r>
          </a:p>
          <a:p>
            <a:endParaRPr kumimoji="1" lang="zh-CN" altLang="en-US" sz="2400" dirty="0">
              <a:solidFill>
                <a:srgbClr val="003399"/>
              </a:solidFill>
            </a:endParaRPr>
          </a:p>
        </p:txBody>
      </p:sp>
      <p:sp>
        <p:nvSpPr>
          <p:cNvPr id="21" name="文本框 20">
            <a:extLst>
              <a:ext uri="{FF2B5EF4-FFF2-40B4-BE49-F238E27FC236}">
                <a16:creationId xmlns:a16="http://schemas.microsoft.com/office/drawing/2014/main" xmlns="" id="{FDB0E257-489C-451C-8389-6D02D4DEDE0B}"/>
              </a:ext>
            </a:extLst>
          </p:cNvPr>
          <p:cNvSpPr txBox="1"/>
          <p:nvPr/>
        </p:nvSpPr>
        <p:spPr>
          <a:xfrm>
            <a:off x="6337101" y="3531504"/>
            <a:ext cx="373820" cy="830997"/>
          </a:xfrm>
          <a:prstGeom prst="rect">
            <a:avLst/>
          </a:prstGeom>
          <a:noFill/>
        </p:spPr>
        <p:txBody>
          <a:bodyPr wrap="none" rtlCol="0">
            <a:spAutoFit/>
          </a:bodyPr>
          <a:lstStyle/>
          <a:p>
            <a:r>
              <a:rPr lang="en-US" altLang="zh-CN" sz="2400" b="1" dirty="0">
                <a:solidFill>
                  <a:srgbClr val="003399"/>
                </a:solidFill>
                <a:latin typeface="Microsoft YaHei" charset="-122"/>
                <a:ea typeface="Microsoft YaHei" charset="-122"/>
                <a:cs typeface="Microsoft YaHei" charset="-122"/>
              </a:rPr>
              <a:t>3</a:t>
            </a:r>
          </a:p>
          <a:p>
            <a:endParaRPr kumimoji="1" lang="zh-CN" altLang="en-US" sz="2400" dirty="0">
              <a:solidFill>
                <a:srgbClr val="003399"/>
              </a:solidFill>
            </a:endParaRPr>
          </a:p>
        </p:txBody>
      </p:sp>
      <p:sp>
        <p:nvSpPr>
          <p:cNvPr id="24" name="文本框 15">
            <a:extLst>
              <a:ext uri="{FF2B5EF4-FFF2-40B4-BE49-F238E27FC236}">
                <a16:creationId xmlns:a16="http://schemas.microsoft.com/office/drawing/2014/main" xmlns="" id="{D7E7A524-342D-4FC9-8EAF-10051B24E540}"/>
              </a:ext>
            </a:extLst>
          </p:cNvPr>
          <p:cNvSpPr txBox="1"/>
          <p:nvPr/>
        </p:nvSpPr>
        <p:spPr>
          <a:xfrm>
            <a:off x="6761169" y="4097343"/>
            <a:ext cx="3473306" cy="434767"/>
          </a:xfrm>
          <a:prstGeom prst="rect">
            <a:avLst/>
          </a:prstGeom>
          <a:noFill/>
        </p:spPr>
        <p:txBody>
          <a:bodyPr wrap="square" lIns="64802" tIns="32401" rIns="64802" bIns="32401">
            <a:spAutoFit/>
          </a:bodyPr>
          <a:lstStyle/>
          <a:p>
            <a:pPr>
              <a:buFont typeface="Arial" pitchFamily="34" charset="0"/>
              <a:buNone/>
              <a:defRPr/>
            </a:pPr>
            <a:r>
              <a:rPr lang="zh-CN" altLang="en-US" sz="2400" dirty="0" smtClean="0">
                <a:solidFill>
                  <a:srgbClr val="184199"/>
                </a:solidFill>
                <a:latin typeface="微软雅黑" pitchFamily="34" charset="-122"/>
                <a:ea typeface="微软雅黑" pitchFamily="34" charset="-122"/>
              </a:rPr>
              <a:t>测试岗位基本要求</a:t>
            </a:r>
          </a:p>
        </p:txBody>
      </p:sp>
      <p:sp>
        <p:nvSpPr>
          <p:cNvPr id="25" name="文本框 20">
            <a:extLst>
              <a:ext uri="{FF2B5EF4-FFF2-40B4-BE49-F238E27FC236}">
                <a16:creationId xmlns:a16="http://schemas.microsoft.com/office/drawing/2014/main" xmlns="" id="{FDB0E257-489C-451C-8389-6D02D4DEDE0B}"/>
              </a:ext>
            </a:extLst>
          </p:cNvPr>
          <p:cNvSpPr txBox="1"/>
          <p:nvPr/>
        </p:nvSpPr>
        <p:spPr>
          <a:xfrm>
            <a:off x="6332541" y="4123602"/>
            <a:ext cx="373820" cy="830997"/>
          </a:xfrm>
          <a:prstGeom prst="rect">
            <a:avLst/>
          </a:prstGeom>
          <a:noFill/>
        </p:spPr>
        <p:txBody>
          <a:bodyPr wrap="none" rtlCol="0">
            <a:spAutoFit/>
          </a:bodyPr>
          <a:lstStyle/>
          <a:p>
            <a:r>
              <a:rPr lang="en-US" altLang="zh-CN" sz="2400" b="1" dirty="0">
                <a:solidFill>
                  <a:srgbClr val="003399"/>
                </a:solidFill>
                <a:latin typeface="Microsoft YaHei" charset="-122"/>
                <a:ea typeface="Microsoft YaHei" charset="-122"/>
                <a:cs typeface="Microsoft YaHei" charset="-122"/>
              </a:rPr>
              <a:t>4</a:t>
            </a:r>
          </a:p>
          <a:p>
            <a:endParaRPr kumimoji="1" lang="zh-CN" altLang="en-US" sz="2400" dirty="0">
              <a:solidFill>
                <a:srgbClr val="003399"/>
              </a:solidFill>
            </a:endParaRPr>
          </a:p>
        </p:txBody>
      </p:sp>
    </p:spTree>
    <p:custDataLst>
      <p:tags r:id="rId1"/>
    </p:custDataLst>
    <p:extLst>
      <p:ext uri="{BB962C8B-B14F-4D97-AF65-F5344CB8AC3E}">
        <p14:creationId xmlns:p14="http://schemas.microsoft.com/office/powerpoint/2010/main" xmlns="" val="42558666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xmlns="" id="{AE4D8251-A88E-4F30-BA9F-51F041527CCC}"/>
              </a:ext>
            </a:extLst>
          </p:cNvPr>
          <p:cNvPicPr>
            <a:picLocks noChangeAspect="1"/>
          </p:cNvPicPr>
          <p:nvPr/>
        </p:nvPicPr>
        <p:blipFill>
          <a:blip r:embed="rId4" cstate="print">
            <a:extLst>
              <a:ext uri="{28A0092B-C50C-407E-A947-70E740481C1C}">
                <a14:useLocalDpi xmlns:a14="http://schemas.microsoft.com/office/drawing/2010/main" xmlns=""/>
              </a:ext>
            </a:extLst>
          </a:blip>
          <a:stretch>
            <a:fillRect/>
          </a:stretch>
        </p:blipFill>
        <p:spPr>
          <a:xfrm>
            <a:off x="881" y="168"/>
            <a:ext cx="11520011" cy="6480006"/>
          </a:xfrm>
          <a:prstGeom prst="rect">
            <a:avLst/>
          </a:prstGeom>
        </p:spPr>
      </p:pic>
      <p:sp>
        <p:nvSpPr>
          <p:cNvPr id="4" name="TextBox 23">
            <a:extLst>
              <a:ext uri="{FF2B5EF4-FFF2-40B4-BE49-F238E27FC236}">
                <a16:creationId xmlns:a16="http://schemas.microsoft.com/office/drawing/2014/main" xmlns="" id="{0FC51210-8108-423E-AB15-19429E1B5068}"/>
              </a:ext>
            </a:extLst>
          </p:cNvPr>
          <p:cNvSpPr txBox="1">
            <a:spLocks noChangeArrowheads="1"/>
          </p:cNvSpPr>
          <p:nvPr/>
        </p:nvSpPr>
        <p:spPr bwMode="auto">
          <a:xfrm>
            <a:off x="5686402" y="2624782"/>
            <a:ext cx="4003725" cy="6471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64802" tIns="32401" rIns="64802" bIns="32401">
            <a:spAutoFit/>
          </a:bodyPr>
          <a:lstStyle>
            <a:lvl1pPr eaLnBrk="0" hangingPunct="0">
              <a:defRPr>
                <a:solidFill>
                  <a:schemeClr val="tx1"/>
                </a:solidFill>
                <a:latin typeface="Calibri" pitchFamily="34" charset="0"/>
                <a:ea typeface="宋体" pitchFamily="2" charset="-122"/>
              </a:defRPr>
            </a:lvl1pPr>
            <a:lvl2pPr marL="742950" indent="-285750" eaLnBrk="0" hangingPunct="0">
              <a:defRPr>
                <a:solidFill>
                  <a:schemeClr val="tx1"/>
                </a:solidFill>
                <a:latin typeface="Calibri" pitchFamily="34" charset="0"/>
                <a:ea typeface="宋体" pitchFamily="2" charset="-122"/>
              </a:defRPr>
            </a:lvl2pPr>
            <a:lvl3pPr marL="1143000" indent="-228600" eaLnBrk="0" hangingPunct="0">
              <a:defRPr>
                <a:solidFill>
                  <a:schemeClr val="tx1"/>
                </a:solidFill>
                <a:latin typeface="Calibri" pitchFamily="34" charset="0"/>
                <a:ea typeface="宋体" pitchFamily="2" charset="-122"/>
              </a:defRPr>
            </a:lvl3pPr>
            <a:lvl4pPr marL="1600200" indent="-228600" eaLnBrk="0" hangingPunct="0">
              <a:defRPr>
                <a:solidFill>
                  <a:schemeClr val="tx1"/>
                </a:solidFill>
                <a:latin typeface="Calibri" pitchFamily="34" charset="0"/>
                <a:ea typeface="宋体" pitchFamily="2" charset="-122"/>
              </a:defRPr>
            </a:lvl4pPr>
            <a:lvl5pPr marL="2057400" indent="-228600" eaLnBrk="0" hangingPunct="0">
              <a:defRPr>
                <a:solidFill>
                  <a:schemeClr val="tx1"/>
                </a:solidFill>
                <a:latin typeface="Calibri" pitchFamily="34" charset="0"/>
                <a:ea typeface="宋体" pitchFamily="2" charset="-122"/>
              </a:defRPr>
            </a:lvl5pPr>
            <a:lvl6pPr marL="25146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6pPr>
            <a:lvl7pPr marL="29718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7pPr>
            <a:lvl8pPr marL="34290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8pPr>
            <a:lvl9pPr marL="3886200" indent="-228600" defTabSz="912813" eaLnBrk="0" fontAlgn="base" hangingPunct="0">
              <a:spcBef>
                <a:spcPct val="0"/>
              </a:spcBef>
              <a:spcAft>
                <a:spcPct val="0"/>
              </a:spcAft>
              <a:buFont typeface="Arial" charset="0"/>
              <a:defRPr>
                <a:solidFill>
                  <a:schemeClr val="tx1"/>
                </a:solidFill>
                <a:latin typeface="Calibri" pitchFamily="34" charset="0"/>
                <a:ea typeface="宋体" pitchFamily="2" charset="-122"/>
              </a:defRPr>
            </a:lvl9pPr>
          </a:lstStyle>
          <a:p>
            <a:pPr eaLnBrk="1" hangingPunct="1"/>
            <a:r>
              <a:rPr lang="zh-CN" altLang="en-US" sz="3780" b="1" dirty="0" smtClean="0">
                <a:gradFill>
                  <a:gsLst>
                    <a:gs pos="0">
                      <a:srgbClr val="6FBA2C"/>
                    </a:gs>
                    <a:gs pos="100000">
                      <a:srgbClr val="00479D"/>
                    </a:gs>
                  </a:gsLst>
                  <a:lin ang="3600000" scaled="0"/>
                </a:gradFill>
                <a:latin typeface="微软雅黑" pitchFamily="34" charset="-122"/>
                <a:ea typeface="微软雅黑" pitchFamily="34" charset="-122"/>
              </a:rPr>
              <a:t>软件测试行业概况</a:t>
            </a:r>
            <a:endParaRPr lang="zh-CN" altLang="en-US" sz="3780" b="1" dirty="0">
              <a:gradFill>
                <a:gsLst>
                  <a:gs pos="0">
                    <a:srgbClr val="6FBA2C"/>
                  </a:gs>
                  <a:gs pos="100000">
                    <a:srgbClr val="00479D"/>
                  </a:gs>
                </a:gsLst>
                <a:lin ang="3600000" scaled="0"/>
              </a:gradFill>
              <a:latin typeface="微软雅黑" pitchFamily="34" charset="-122"/>
              <a:ea typeface="微软雅黑" pitchFamily="34" charset="-122"/>
            </a:endParaRPr>
          </a:p>
        </p:txBody>
      </p:sp>
      <p:cxnSp>
        <p:nvCxnSpPr>
          <p:cNvPr id="5" name="直线连接符 6">
            <a:extLst>
              <a:ext uri="{FF2B5EF4-FFF2-40B4-BE49-F238E27FC236}">
                <a16:creationId xmlns:a16="http://schemas.microsoft.com/office/drawing/2014/main" xmlns="" id="{107660C9-E546-45A0-B770-8F3AA3C1FD0D}"/>
              </a:ext>
            </a:extLst>
          </p:cNvPr>
          <p:cNvCxnSpPr/>
          <p:nvPr/>
        </p:nvCxnSpPr>
        <p:spPr>
          <a:xfrm flipV="1">
            <a:off x="5686202" y="3395888"/>
            <a:ext cx="4886209" cy="1387"/>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6" name="组合 5">
            <a:extLst>
              <a:ext uri="{FF2B5EF4-FFF2-40B4-BE49-F238E27FC236}">
                <a16:creationId xmlns:a16="http://schemas.microsoft.com/office/drawing/2014/main" xmlns="" id="{3C6BE102-7003-402C-936D-26DF55580393}"/>
              </a:ext>
            </a:extLst>
          </p:cNvPr>
          <p:cNvGrpSpPr/>
          <p:nvPr/>
        </p:nvGrpSpPr>
        <p:grpSpPr>
          <a:xfrm>
            <a:off x="8519981" y="3614026"/>
            <a:ext cx="2052431" cy="406652"/>
            <a:chOff x="5010464" y="3351078"/>
            <a:chExt cx="2172097" cy="430362"/>
          </a:xfrm>
        </p:grpSpPr>
        <p:pic>
          <p:nvPicPr>
            <p:cNvPr id="7" name="图片 6">
              <a:extLst>
                <a:ext uri="{FF2B5EF4-FFF2-40B4-BE49-F238E27FC236}">
                  <a16:creationId xmlns:a16="http://schemas.microsoft.com/office/drawing/2014/main" xmlns="" id="{F85E49E4-A4AC-4B8A-A71E-6D3ABC9B0745}"/>
                </a:ext>
              </a:extLst>
            </p:cNvPr>
            <p:cNvPicPr>
              <a:picLocks noChangeAspect="1"/>
            </p:cNvPicPr>
            <p:nvPr/>
          </p:nvPicPr>
          <p:blipFill>
            <a:blip r:embed="rId5" cstate="email">
              <a:duotone>
                <a:prstClr val="black"/>
                <a:schemeClr val="tx2">
                  <a:tint val="45000"/>
                  <a:satMod val="400000"/>
                </a:schemeClr>
              </a:duotone>
              <a:lum bright="-40000" contrast="-40000"/>
              <a:extLst>
                <a:ext uri="{28A0092B-C50C-407E-A947-70E740481C1C}">
                  <a14:useLocalDpi xmlns:a14="http://schemas.microsoft.com/office/drawing/2010/main" xmlns=""/>
                </a:ext>
              </a:extLst>
            </a:blip>
            <a:stretch>
              <a:fillRect/>
            </a:stretch>
          </p:blipFill>
          <p:spPr>
            <a:xfrm>
              <a:off x="5010464" y="3351078"/>
              <a:ext cx="430363" cy="430362"/>
            </a:xfrm>
            <a:prstGeom prst="rect">
              <a:avLst/>
            </a:prstGeom>
          </p:spPr>
        </p:pic>
        <p:pic>
          <p:nvPicPr>
            <p:cNvPr id="8" name="图片 7">
              <a:extLst>
                <a:ext uri="{FF2B5EF4-FFF2-40B4-BE49-F238E27FC236}">
                  <a16:creationId xmlns:a16="http://schemas.microsoft.com/office/drawing/2014/main" xmlns="" id="{B37FB475-12B4-4828-9CB3-3B38E991193E}"/>
                </a:ext>
              </a:extLst>
            </p:cNvPr>
            <p:cNvPicPr>
              <a:picLocks noChangeAspect="1"/>
            </p:cNvPicPr>
            <p:nvPr/>
          </p:nvPicPr>
          <p:blipFill>
            <a:blip r:embed="rId6"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5591042" y="3351078"/>
              <a:ext cx="430363" cy="430362"/>
            </a:xfrm>
            <a:prstGeom prst="rect">
              <a:avLst/>
            </a:prstGeom>
          </p:spPr>
        </p:pic>
        <p:pic>
          <p:nvPicPr>
            <p:cNvPr id="9" name="图片 8">
              <a:extLst>
                <a:ext uri="{FF2B5EF4-FFF2-40B4-BE49-F238E27FC236}">
                  <a16:creationId xmlns:a16="http://schemas.microsoft.com/office/drawing/2014/main" xmlns="" id="{F9CCAAA5-D8CD-45E6-9032-420A9063EF1B}"/>
                </a:ext>
              </a:extLst>
            </p:cNvPr>
            <p:cNvPicPr>
              <a:picLocks noChangeAspect="1"/>
            </p:cNvPicPr>
            <p:nvPr/>
          </p:nvPicPr>
          <p:blipFill>
            <a:blip r:embed="rId7"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6171620" y="3351078"/>
              <a:ext cx="430363" cy="430362"/>
            </a:xfrm>
            <a:prstGeom prst="rect">
              <a:avLst/>
            </a:prstGeom>
          </p:spPr>
        </p:pic>
        <p:pic>
          <p:nvPicPr>
            <p:cNvPr id="10" name="图片 9">
              <a:extLst>
                <a:ext uri="{FF2B5EF4-FFF2-40B4-BE49-F238E27FC236}">
                  <a16:creationId xmlns:a16="http://schemas.microsoft.com/office/drawing/2014/main" xmlns="" id="{5A6F05EA-E62A-4FF9-86E0-10BC5C63EB6A}"/>
                </a:ext>
              </a:extLst>
            </p:cNvPr>
            <p:cNvPicPr>
              <a:picLocks noChangeAspect="1"/>
            </p:cNvPicPr>
            <p:nvPr/>
          </p:nvPicPr>
          <p:blipFill>
            <a:blip r:embed="rId8" cstate="email">
              <a:lum bright="-40000" contrast="-40000"/>
              <a:duotone>
                <a:prstClr val="black"/>
                <a:schemeClr val="tx2">
                  <a:tint val="45000"/>
                  <a:satMod val="400000"/>
                </a:schemeClr>
              </a:duotone>
              <a:extLst>
                <a:ext uri="{28A0092B-C50C-407E-A947-70E740481C1C}">
                  <a14:useLocalDpi xmlns:a14="http://schemas.microsoft.com/office/drawing/2010/main" xmlns=""/>
                </a:ext>
              </a:extLst>
            </a:blip>
            <a:stretch>
              <a:fillRect/>
            </a:stretch>
          </p:blipFill>
          <p:spPr>
            <a:xfrm>
              <a:off x="6752198" y="3351078"/>
              <a:ext cx="430363" cy="430362"/>
            </a:xfrm>
            <a:prstGeom prst="rect">
              <a:avLst/>
            </a:prstGeom>
          </p:spPr>
        </p:pic>
      </p:grpSp>
      <p:pic>
        <p:nvPicPr>
          <p:cNvPr id="11" name="图片 10">
            <a:extLst>
              <a:ext uri="{FF2B5EF4-FFF2-40B4-BE49-F238E27FC236}">
                <a16:creationId xmlns:a16="http://schemas.microsoft.com/office/drawing/2014/main" xmlns="" id="{34DAE7D3-3F63-4B58-BECC-C69C04DE030A}"/>
              </a:ext>
            </a:extLst>
          </p:cNvPr>
          <p:cNvPicPr>
            <a:picLocks noChangeAspect="1"/>
          </p:cNvPicPr>
          <p:nvPr/>
        </p:nvPicPr>
        <p:blipFill>
          <a:blip r:embed="rId9" cstate="email">
            <a:extLst>
              <a:ext uri="{28A0092B-C50C-407E-A947-70E740481C1C}">
                <a14:useLocalDpi xmlns:a14="http://schemas.microsoft.com/office/drawing/2010/main" xmlns=""/>
              </a:ext>
            </a:extLst>
          </a:blip>
          <a:stretch>
            <a:fillRect/>
          </a:stretch>
        </p:blipFill>
        <p:spPr>
          <a:xfrm>
            <a:off x="8865838" y="508766"/>
            <a:ext cx="1706574" cy="589119"/>
          </a:xfrm>
          <a:prstGeom prst="rect">
            <a:avLst/>
          </a:prstGeom>
        </p:spPr>
      </p:pic>
    </p:spTree>
    <p:custDataLst>
      <p:tags r:id="rId1"/>
    </p:custDataLst>
    <p:extLst>
      <p:ext uri="{BB962C8B-B14F-4D97-AF65-F5344CB8AC3E}">
        <p14:creationId xmlns:p14="http://schemas.microsoft.com/office/powerpoint/2010/main" xmlns="" val="7965019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测试工作的重要性</a:t>
            </a:r>
          </a:p>
        </p:txBody>
      </p:sp>
      <p:sp>
        <p:nvSpPr>
          <p:cNvPr id="3" name="矩形 2"/>
          <p:cNvSpPr/>
          <p:nvPr/>
        </p:nvSpPr>
        <p:spPr>
          <a:xfrm>
            <a:off x="4618029" y="1096947"/>
            <a:ext cx="2441694" cy="338554"/>
          </a:xfrm>
          <a:prstGeom prst="rect">
            <a:avLst/>
          </a:prstGeom>
        </p:spPr>
        <p:txBody>
          <a:bodyPr wrap="none">
            <a:spAutoFit/>
          </a:bodyPr>
          <a:lstStyle/>
          <a:p>
            <a:r>
              <a:rPr lang="zh-CN" altLang="en-US" sz="1600" dirty="0" smtClean="0">
                <a:latin typeface="微软雅黑" pitchFamily="34" charset="-122"/>
                <a:ea typeface="微软雅黑" pitchFamily="34" charset="-122"/>
              </a:rPr>
              <a:t>最近一年发生的质量事故</a:t>
            </a:r>
            <a:endParaRPr lang="zh-CN" altLang="en-US" sz="1600" dirty="0">
              <a:latin typeface="微软雅黑" pitchFamily="34" charset="-122"/>
              <a:ea typeface="微软雅黑" pitchFamily="34" charset="-122"/>
            </a:endParaRPr>
          </a:p>
        </p:txBody>
      </p:sp>
      <p:pic>
        <p:nvPicPr>
          <p:cNvPr id="31747" name="Picture 3" descr="C:\Users\wxj\AppData\Local\Temp\ksohtml\wps_clip_image27684.wmf"/>
          <p:cNvPicPr>
            <a:picLocks noChangeAspect="1" noChangeArrowheads="1"/>
          </p:cNvPicPr>
          <p:nvPr/>
        </p:nvPicPr>
        <p:blipFill>
          <a:blip r:embed="rId4" cstate="print"/>
          <a:srcRect/>
          <a:stretch>
            <a:fillRect/>
          </a:stretch>
        </p:blipFill>
        <p:spPr bwMode="auto">
          <a:xfrm>
            <a:off x="379412" y="3454401"/>
            <a:ext cx="5381625" cy="685800"/>
          </a:xfrm>
          <a:prstGeom prst="rect">
            <a:avLst/>
          </a:prstGeom>
          <a:noFill/>
        </p:spPr>
      </p:pic>
      <p:pic>
        <p:nvPicPr>
          <p:cNvPr id="31748" name="Picture 4" descr="C:\Users\wxj\AppData\Local\Temp\ksohtml\wps_clip_image31580.wmf"/>
          <p:cNvPicPr>
            <a:picLocks noChangeAspect="1" noChangeArrowheads="1"/>
          </p:cNvPicPr>
          <p:nvPr/>
        </p:nvPicPr>
        <p:blipFill>
          <a:blip r:embed="rId5" cstate="print"/>
          <a:srcRect/>
          <a:stretch>
            <a:fillRect/>
          </a:stretch>
        </p:blipFill>
        <p:spPr bwMode="auto">
          <a:xfrm>
            <a:off x="5832475" y="2168517"/>
            <a:ext cx="5391150" cy="685800"/>
          </a:xfrm>
          <a:prstGeom prst="rect">
            <a:avLst/>
          </a:prstGeom>
          <a:noFill/>
        </p:spPr>
      </p:pic>
      <p:pic>
        <p:nvPicPr>
          <p:cNvPr id="31749" name="Picture 5" descr="C:\Users\wxj\AppData\Local\Temp\ksohtml\wps_clip_image2742.wmf"/>
          <p:cNvPicPr>
            <a:picLocks noChangeAspect="1" noChangeArrowheads="1"/>
          </p:cNvPicPr>
          <p:nvPr/>
        </p:nvPicPr>
        <p:blipFill>
          <a:blip r:embed="rId6" cstate="print"/>
          <a:srcRect/>
          <a:stretch>
            <a:fillRect/>
          </a:stretch>
        </p:blipFill>
        <p:spPr bwMode="auto">
          <a:xfrm>
            <a:off x="403187" y="2025641"/>
            <a:ext cx="5391150" cy="1095375"/>
          </a:xfrm>
          <a:prstGeom prst="rect">
            <a:avLst/>
          </a:prstGeom>
          <a:noFill/>
        </p:spPr>
      </p:pic>
      <p:pic>
        <p:nvPicPr>
          <p:cNvPr id="31746" name="Picture 2" descr="C:\Users\wxj\AppData\Local\Temp\ksohtml\wps_clip_image21518.wmf"/>
          <p:cNvPicPr>
            <a:picLocks noChangeAspect="1" noChangeArrowheads="1"/>
          </p:cNvPicPr>
          <p:nvPr/>
        </p:nvPicPr>
        <p:blipFill>
          <a:blip r:embed="rId7" cstate="print"/>
          <a:srcRect/>
          <a:stretch>
            <a:fillRect/>
          </a:stretch>
        </p:blipFill>
        <p:spPr bwMode="auto">
          <a:xfrm>
            <a:off x="5903913" y="3454401"/>
            <a:ext cx="5400675" cy="657225"/>
          </a:xfrm>
          <a:prstGeom prst="rect">
            <a:avLst/>
          </a:prstGeom>
          <a:noFill/>
        </p:spPr>
      </p:pic>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1749"/>
                                        </p:tgtEl>
                                        <p:attrNameLst>
                                          <p:attrName>style.visibility</p:attrName>
                                        </p:attrNameLst>
                                      </p:cBhvr>
                                      <p:to>
                                        <p:strVal val="visible"/>
                                      </p:to>
                                    </p:set>
                                    <p:animEffect transition="in" filter="blinds(horizontal)">
                                      <p:cBhvr>
                                        <p:cTn id="7" dur="500"/>
                                        <p:tgtEl>
                                          <p:spTgt spid="3174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1748"/>
                                        </p:tgtEl>
                                        <p:attrNameLst>
                                          <p:attrName>style.visibility</p:attrName>
                                        </p:attrNameLst>
                                      </p:cBhvr>
                                      <p:to>
                                        <p:strVal val="visible"/>
                                      </p:to>
                                    </p:set>
                                    <p:anim calcmode="lin" valueType="num">
                                      <p:cBhvr additive="base">
                                        <p:cTn id="12" dur="500" fill="hold"/>
                                        <p:tgtEl>
                                          <p:spTgt spid="31748"/>
                                        </p:tgtEl>
                                        <p:attrNameLst>
                                          <p:attrName>ppt_x</p:attrName>
                                        </p:attrNameLst>
                                      </p:cBhvr>
                                      <p:tavLst>
                                        <p:tav tm="0">
                                          <p:val>
                                            <p:strVal val="#ppt_x"/>
                                          </p:val>
                                        </p:tav>
                                        <p:tav tm="100000">
                                          <p:val>
                                            <p:strVal val="#ppt_x"/>
                                          </p:val>
                                        </p:tav>
                                      </p:tavLst>
                                    </p:anim>
                                    <p:anim calcmode="lin" valueType="num">
                                      <p:cBhvr additive="base">
                                        <p:cTn id="13" dur="500" fill="hold"/>
                                        <p:tgtEl>
                                          <p:spTgt spid="31748"/>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 presetClass="entr" presetSubtype="16" fill="hold" nodeType="clickEffect">
                                  <p:stCondLst>
                                    <p:cond delay="0"/>
                                  </p:stCondLst>
                                  <p:childTnLst>
                                    <p:set>
                                      <p:cBhvr>
                                        <p:cTn id="17" dur="1" fill="hold">
                                          <p:stCondLst>
                                            <p:cond delay="0"/>
                                          </p:stCondLst>
                                        </p:cTn>
                                        <p:tgtEl>
                                          <p:spTgt spid="31747"/>
                                        </p:tgtEl>
                                        <p:attrNameLst>
                                          <p:attrName>style.visibility</p:attrName>
                                        </p:attrNameLst>
                                      </p:cBhvr>
                                      <p:to>
                                        <p:strVal val="visible"/>
                                      </p:to>
                                    </p:set>
                                    <p:animEffect transition="in" filter="box(in)">
                                      <p:cBhvr>
                                        <p:cTn id="18" dur="500"/>
                                        <p:tgtEl>
                                          <p:spTgt spid="31747"/>
                                        </p:tgtEl>
                                      </p:cBhvr>
                                    </p:animEffect>
                                  </p:childTnLst>
                                </p:cTn>
                              </p:par>
                            </p:childTnLst>
                          </p:cTn>
                        </p:par>
                      </p:childTnLst>
                    </p:cTn>
                  </p:par>
                  <p:par>
                    <p:cTn id="19" fill="hold">
                      <p:stCondLst>
                        <p:cond delay="indefinite"/>
                      </p:stCondLst>
                      <p:childTnLst>
                        <p:par>
                          <p:cTn id="20" fill="hold">
                            <p:stCondLst>
                              <p:cond delay="0"/>
                            </p:stCondLst>
                            <p:childTnLst>
                              <p:par>
                                <p:cTn id="21" presetID="5" presetClass="entr" presetSubtype="10" fill="hold" nodeType="clickEffect">
                                  <p:stCondLst>
                                    <p:cond delay="0"/>
                                  </p:stCondLst>
                                  <p:childTnLst>
                                    <p:set>
                                      <p:cBhvr>
                                        <p:cTn id="22" dur="1" fill="hold">
                                          <p:stCondLst>
                                            <p:cond delay="0"/>
                                          </p:stCondLst>
                                        </p:cTn>
                                        <p:tgtEl>
                                          <p:spTgt spid="31746"/>
                                        </p:tgtEl>
                                        <p:attrNameLst>
                                          <p:attrName>style.visibility</p:attrName>
                                        </p:attrNameLst>
                                      </p:cBhvr>
                                      <p:to>
                                        <p:strVal val="visible"/>
                                      </p:to>
                                    </p:set>
                                    <p:animEffect transition="in" filter="checkerboard(across)">
                                      <p:cBhvr>
                                        <p:cTn id="23" dur="500"/>
                                        <p:tgtEl>
                                          <p:spTgt spid="317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测试工作的价值</a:t>
            </a:r>
          </a:p>
        </p:txBody>
      </p:sp>
      <p:sp>
        <p:nvSpPr>
          <p:cNvPr id="3" name="矩形 2"/>
          <p:cNvSpPr/>
          <p:nvPr/>
        </p:nvSpPr>
        <p:spPr>
          <a:xfrm>
            <a:off x="4760905" y="1096947"/>
            <a:ext cx="1980029" cy="400110"/>
          </a:xfrm>
          <a:prstGeom prst="rect">
            <a:avLst/>
          </a:prstGeom>
        </p:spPr>
        <p:txBody>
          <a:bodyPr wrap="none">
            <a:spAutoFit/>
          </a:bodyPr>
          <a:lstStyle/>
          <a:p>
            <a:r>
              <a:rPr lang="zh-CN" altLang="en-US" sz="2000" dirty="0" smtClean="0">
                <a:latin typeface="微软雅黑" pitchFamily="34" charset="-122"/>
                <a:ea typeface="微软雅黑" pitchFamily="34" charset="-122"/>
              </a:rPr>
              <a:t>软件测试的历史</a:t>
            </a:r>
            <a:endParaRPr lang="zh-CN" altLang="en-US" sz="2000" dirty="0">
              <a:latin typeface="微软雅黑" pitchFamily="34" charset="-122"/>
              <a:ea typeface="微软雅黑" pitchFamily="34" charset="-122"/>
            </a:endParaRPr>
          </a:p>
        </p:txBody>
      </p:sp>
      <p:sp>
        <p:nvSpPr>
          <p:cNvPr id="8" name="矩形 7"/>
          <p:cNvSpPr/>
          <p:nvPr/>
        </p:nvSpPr>
        <p:spPr>
          <a:xfrm>
            <a:off x="5332409" y="2382831"/>
            <a:ext cx="5973764" cy="1631216"/>
          </a:xfrm>
          <a:prstGeom prst="rect">
            <a:avLst/>
          </a:prstGeom>
        </p:spPr>
        <p:style>
          <a:lnRef idx="3">
            <a:schemeClr val="lt1"/>
          </a:lnRef>
          <a:fillRef idx="1">
            <a:schemeClr val="accent1"/>
          </a:fillRef>
          <a:effectRef idx="1">
            <a:schemeClr val="accent1"/>
          </a:effectRef>
          <a:fontRef idx="minor">
            <a:schemeClr val="lt1"/>
          </a:fontRef>
        </p:style>
        <p:txBody>
          <a:bodyPr wrap="square">
            <a:spAutoFit/>
          </a:bodyPr>
          <a:lstStyle/>
          <a:p>
            <a:pPr latinLnBrk="1"/>
            <a:r>
              <a:rPr lang="en-US" altLang="zh-CN" sz="2000" dirty="0" smtClean="0">
                <a:latin typeface="微软雅黑" pitchFamily="34" charset="-122"/>
                <a:ea typeface="微软雅黑" pitchFamily="34" charset="-122"/>
              </a:rPr>
              <a:t>1957</a:t>
            </a:r>
            <a:r>
              <a:rPr lang="zh-CN" altLang="en-US" sz="2000" dirty="0" smtClean="0">
                <a:latin typeface="微软雅黑" pitchFamily="34" charset="-122"/>
                <a:ea typeface="微软雅黑" pitchFamily="34" charset="-122"/>
              </a:rPr>
              <a:t>年之前－调试为主</a:t>
            </a:r>
            <a:r>
              <a:rPr lang="en-US" altLang="zh-CN" sz="2000" dirty="0" smtClean="0">
                <a:latin typeface="微软雅黑" pitchFamily="34" charset="-122"/>
                <a:ea typeface="微软雅黑" pitchFamily="34" charset="-122"/>
              </a:rPr>
              <a:t>(</a:t>
            </a:r>
            <a:r>
              <a:rPr lang="en-US" sz="2000" dirty="0" smtClean="0">
                <a:latin typeface="微软雅黑" pitchFamily="34" charset="-122"/>
                <a:ea typeface="微软雅黑" pitchFamily="34" charset="-122"/>
              </a:rPr>
              <a:t>Debugging Oriented)</a:t>
            </a:r>
          </a:p>
          <a:p>
            <a:pPr latinLnBrk="1"/>
            <a:r>
              <a:rPr lang="en-US" sz="2000" dirty="0" smtClean="0">
                <a:latin typeface="微软雅黑" pitchFamily="34" charset="-122"/>
                <a:ea typeface="微软雅黑" pitchFamily="34" charset="-122"/>
              </a:rPr>
              <a:t>1957–1978－</a:t>
            </a:r>
            <a:r>
              <a:rPr lang="zh-CN" altLang="en-US" sz="2000" dirty="0" smtClean="0">
                <a:latin typeface="微软雅黑" pitchFamily="34" charset="-122"/>
                <a:ea typeface="微软雅黑" pitchFamily="34" charset="-122"/>
              </a:rPr>
              <a:t>证明为主</a:t>
            </a:r>
            <a:r>
              <a:rPr lang="en-US" altLang="zh-CN" sz="2000" dirty="0" smtClean="0">
                <a:latin typeface="微软雅黑" pitchFamily="34" charset="-122"/>
                <a:ea typeface="微软雅黑" pitchFamily="34" charset="-122"/>
              </a:rPr>
              <a:t>(</a:t>
            </a:r>
            <a:r>
              <a:rPr lang="en-US" sz="2000" dirty="0" smtClean="0">
                <a:latin typeface="微软雅黑" pitchFamily="34" charset="-122"/>
                <a:ea typeface="微软雅黑" pitchFamily="34" charset="-122"/>
              </a:rPr>
              <a:t>Demonstration Oriented)</a:t>
            </a:r>
          </a:p>
          <a:p>
            <a:pPr latinLnBrk="1"/>
            <a:r>
              <a:rPr lang="en-US" sz="2000" dirty="0" smtClean="0">
                <a:latin typeface="微软雅黑" pitchFamily="34" charset="-122"/>
                <a:ea typeface="微软雅黑" pitchFamily="34" charset="-122"/>
              </a:rPr>
              <a:t>1979–1982－</a:t>
            </a:r>
            <a:r>
              <a:rPr lang="zh-CN" altLang="en-US" sz="2000" dirty="0" smtClean="0">
                <a:latin typeface="微软雅黑" pitchFamily="34" charset="-122"/>
                <a:ea typeface="微软雅黑" pitchFamily="34" charset="-122"/>
              </a:rPr>
              <a:t>破坏为主</a:t>
            </a:r>
            <a:r>
              <a:rPr lang="en-US" altLang="zh-CN" sz="2000" dirty="0" smtClean="0">
                <a:latin typeface="微软雅黑" pitchFamily="34" charset="-122"/>
                <a:ea typeface="微软雅黑" pitchFamily="34" charset="-122"/>
              </a:rPr>
              <a:t>(</a:t>
            </a:r>
            <a:r>
              <a:rPr lang="en-US" sz="2000" dirty="0" smtClean="0">
                <a:latin typeface="微软雅黑" pitchFamily="34" charset="-122"/>
                <a:ea typeface="微软雅黑" pitchFamily="34" charset="-122"/>
              </a:rPr>
              <a:t>Destruction Oriented)</a:t>
            </a:r>
          </a:p>
          <a:p>
            <a:pPr latinLnBrk="1"/>
            <a:r>
              <a:rPr lang="en-US" sz="2000" dirty="0" smtClean="0">
                <a:latin typeface="微软雅黑" pitchFamily="34" charset="-122"/>
                <a:ea typeface="微软雅黑" pitchFamily="34" charset="-122"/>
              </a:rPr>
              <a:t>1983–1987－</a:t>
            </a:r>
            <a:r>
              <a:rPr lang="zh-CN" altLang="en-US" sz="2000" dirty="0" smtClean="0">
                <a:latin typeface="微软雅黑" pitchFamily="34" charset="-122"/>
                <a:ea typeface="微软雅黑" pitchFamily="34" charset="-122"/>
              </a:rPr>
              <a:t>评估为主</a:t>
            </a:r>
            <a:r>
              <a:rPr lang="en-US" altLang="zh-CN" sz="2000" dirty="0" smtClean="0">
                <a:latin typeface="微软雅黑" pitchFamily="34" charset="-122"/>
                <a:ea typeface="微软雅黑" pitchFamily="34" charset="-122"/>
              </a:rPr>
              <a:t>(</a:t>
            </a:r>
            <a:r>
              <a:rPr lang="en-US" sz="2000" dirty="0" smtClean="0">
                <a:latin typeface="微软雅黑" pitchFamily="34" charset="-122"/>
                <a:ea typeface="微软雅黑" pitchFamily="34" charset="-122"/>
              </a:rPr>
              <a:t>Evaluation Oriented)</a:t>
            </a:r>
          </a:p>
          <a:p>
            <a:pPr latinLnBrk="1"/>
            <a:r>
              <a:rPr lang="en-US" sz="2000" dirty="0" smtClean="0">
                <a:latin typeface="微软雅黑" pitchFamily="34" charset="-122"/>
                <a:ea typeface="微软雅黑" pitchFamily="34" charset="-122"/>
              </a:rPr>
              <a:t>1988–</a:t>
            </a:r>
            <a:r>
              <a:rPr lang="zh-CN" altLang="en-US" sz="2000" dirty="0" smtClean="0">
                <a:latin typeface="微软雅黑" pitchFamily="34" charset="-122"/>
                <a:ea typeface="微软雅黑" pitchFamily="34" charset="-122"/>
              </a:rPr>
              <a:t>至今－预防为主</a:t>
            </a:r>
            <a:r>
              <a:rPr lang="en-US" altLang="zh-CN" sz="2000" dirty="0" smtClean="0">
                <a:latin typeface="微软雅黑" pitchFamily="34" charset="-122"/>
                <a:ea typeface="微软雅黑" pitchFamily="34" charset="-122"/>
              </a:rPr>
              <a:t>(</a:t>
            </a:r>
            <a:r>
              <a:rPr lang="en-US" sz="2000" dirty="0" smtClean="0">
                <a:latin typeface="微软雅黑" pitchFamily="34" charset="-122"/>
                <a:ea typeface="微软雅黑" pitchFamily="34" charset="-122"/>
              </a:rPr>
              <a:t>Prevention Oriented)</a:t>
            </a:r>
            <a:endParaRPr lang="en-US" sz="2000" dirty="0">
              <a:latin typeface="微软雅黑" pitchFamily="34" charset="-122"/>
              <a:ea typeface="微软雅黑" pitchFamily="34" charset="-122"/>
            </a:endParaRPr>
          </a:p>
        </p:txBody>
      </p:sp>
      <p:pic>
        <p:nvPicPr>
          <p:cNvPr id="51202" name="Picture 2" descr="C:\Users\wxj\AppData\Local\Temp\ksohtml\wps_clip_image22456.wmf"/>
          <p:cNvPicPr>
            <a:picLocks noChangeAspect="1" noChangeArrowheads="1"/>
          </p:cNvPicPr>
          <p:nvPr/>
        </p:nvPicPr>
        <p:blipFill>
          <a:blip r:embed="rId4" cstate="print"/>
          <a:srcRect/>
          <a:stretch>
            <a:fillRect/>
          </a:stretch>
        </p:blipFill>
        <p:spPr bwMode="auto">
          <a:xfrm>
            <a:off x="0" y="2311393"/>
            <a:ext cx="5314950" cy="1847850"/>
          </a:xfrm>
          <a:prstGeom prst="rect">
            <a:avLst/>
          </a:prstGeom>
          <a:noFill/>
        </p:spPr>
      </p:pic>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6258426" cy="830997"/>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今天谈论软件测试的时候会谈些什么？</a:t>
            </a:r>
          </a:p>
          <a:p>
            <a:endParaRPr lang="zh-CN" altLang="en-US" sz="2400" b="1" dirty="0">
              <a:solidFill>
                <a:srgbClr val="0070C0"/>
              </a:solidFill>
              <a:latin typeface="微软雅黑" pitchFamily="34" charset="-122"/>
              <a:ea typeface="微软雅黑" pitchFamily="34" charset="-122"/>
            </a:endParaRPr>
          </a:p>
        </p:txBody>
      </p:sp>
      <p:grpSp>
        <p:nvGrpSpPr>
          <p:cNvPr id="64" name="组合 63"/>
          <p:cNvGrpSpPr/>
          <p:nvPr/>
        </p:nvGrpSpPr>
        <p:grpSpPr>
          <a:xfrm>
            <a:off x="260311" y="1239823"/>
            <a:ext cx="10754667" cy="3977803"/>
            <a:chOff x="767408" y="1811955"/>
            <a:chExt cx="10650577" cy="3977803"/>
          </a:xfrm>
        </p:grpSpPr>
        <p:grpSp>
          <p:nvGrpSpPr>
            <p:cNvPr id="65" name="组合 57"/>
            <p:cNvGrpSpPr/>
            <p:nvPr/>
          </p:nvGrpSpPr>
          <p:grpSpPr>
            <a:xfrm>
              <a:off x="767408" y="1811955"/>
              <a:ext cx="10650577" cy="3977803"/>
              <a:chOff x="623392" y="2153612"/>
              <a:chExt cx="10650577" cy="3977803"/>
            </a:xfrm>
          </p:grpSpPr>
          <p:grpSp>
            <p:nvGrpSpPr>
              <p:cNvPr id="76" name="Group 4"/>
              <p:cNvGrpSpPr>
                <a:grpSpLocks noChangeAspect="1"/>
              </p:cNvGrpSpPr>
              <p:nvPr/>
            </p:nvGrpSpPr>
            <p:grpSpPr bwMode="auto">
              <a:xfrm>
                <a:off x="1463491" y="2153612"/>
                <a:ext cx="1368152" cy="3107002"/>
                <a:chOff x="3302" y="931"/>
                <a:chExt cx="1074" cy="2439"/>
              </a:xfrm>
              <a:solidFill>
                <a:srgbClr val="1CAE97"/>
              </a:solidFill>
            </p:grpSpPr>
            <p:sp>
              <p:nvSpPr>
                <p:cNvPr id="90" name="Freeform 5"/>
                <p:cNvSpPr>
                  <a:spLocks/>
                </p:cNvSpPr>
                <p:nvPr/>
              </p:nvSpPr>
              <p:spPr bwMode="auto">
                <a:xfrm>
                  <a:off x="3302" y="931"/>
                  <a:ext cx="1074" cy="2439"/>
                </a:xfrm>
                <a:custGeom>
                  <a:avLst/>
                  <a:gdLst>
                    <a:gd name="T0" fmla="*/ 1074 w 1074"/>
                    <a:gd name="T1" fmla="*/ 0 h 2439"/>
                    <a:gd name="T2" fmla="*/ 1074 w 1074"/>
                    <a:gd name="T3" fmla="*/ 2153 h 2439"/>
                    <a:gd name="T4" fmla="*/ 537 w 1074"/>
                    <a:gd name="T5" fmla="*/ 2439 h 2439"/>
                    <a:gd name="T6" fmla="*/ 0 w 1074"/>
                    <a:gd name="T7" fmla="*/ 2153 h 2439"/>
                    <a:gd name="T8" fmla="*/ 0 w 1074"/>
                    <a:gd name="T9" fmla="*/ 0 h 2439"/>
                    <a:gd name="T10" fmla="*/ 1074 w 1074"/>
                    <a:gd name="T11" fmla="*/ 0 h 2439"/>
                    <a:gd name="T12" fmla="*/ 1074 w 1074"/>
                    <a:gd name="T13" fmla="*/ 0 h 2439"/>
                  </a:gdLst>
                  <a:ahLst/>
                  <a:cxnLst>
                    <a:cxn ang="0">
                      <a:pos x="T0" y="T1"/>
                    </a:cxn>
                    <a:cxn ang="0">
                      <a:pos x="T2" y="T3"/>
                    </a:cxn>
                    <a:cxn ang="0">
                      <a:pos x="T4" y="T5"/>
                    </a:cxn>
                    <a:cxn ang="0">
                      <a:pos x="T6" y="T7"/>
                    </a:cxn>
                    <a:cxn ang="0">
                      <a:pos x="T8" y="T9"/>
                    </a:cxn>
                    <a:cxn ang="0">
                      <a:pos x="T10" y="T11"/>
                    </a:cxn>
                    <a:cxn ang="0">
                      <a:pos x="T12" y="T13"/>
                    </a:cxn>
                  </a:cxnLst>
                  <a:rect l="0" t="0" r="r" b="b"/>
                  <a:pathLst>
                    <a:path w="1074" h="2439">
                      <a:moveTo>
                        <a:pt x="1074" y="0"/>
                      </a:moveTo>
                      <a:lnTo>
                        <a:pt x="1074" y="2153"/>
                      </a:lnTo>
                      <a:lnTo>
                        <a:pt x="537" y="2439"/>
                      </a:lnTo>
                      <a:lnTo>
                        <a:pt x="0" y="2153"/>
                      </a:lnTo>
                      <a:lnTo>
                        <a:pt x="0" y="0"/>
                      </a:lnTo>
                      <a:lnTo>
                        <a:pt x="1074" y="0"/>
                      </a:lnTo>
                      <a:lnTo>
                        <a:pt x="1074"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sp>
              <p:nvSpPr>
                <p:cNvPr id="91" name="Freeform 6"/>
                <p:cNvSpPr>
                  <a:spLocks/>
                </p:cNvSpPr>
                <p:nvPr/>
              </p:nvSpPr>
              <p:spPr bwMode="auto">
                <a:xfrm>
                  <a:off x="3302" y="931"/>
                  <a:ext cx="1074" cy="2439"/>
                </a:xfrm>
                <a:custGeom>
                  <a:avLst/>
                  <a:gdLst>
                    <a:gd name="T0" fmla="*/ 1074 w 1074"/>
                    <a:gd name="T1" fmla="*/ 0 h 2439"/>
                    <a:gd name="T2" fmla="*/ 1074 w 1074"/>
                    <a:gd name="T3" fmla="*/ 2153 h 2439"/>
                    <a:gd name="T4" fmla="*/ 537 w 1074"/>
                    <a:gd name="T5" fmla="*/ 2439 h 2439"/>
                    <a:gd name="T6" fmla="*/ 0 w 1074"/>
                    <a:gd name="T7" fmla="*/ 2153 h 2439"/>
                    <a:gd name="T8" fmla="*/ 0 w 1074"/>
                    <a:gd name="T9" fmla="*/ 0 h 2439"/>
                    <a:gd name="T10" fmla="*/ 1074 w 1074"/>
                    <a:gd name="T11" fmla="*/ 0 h 2439"/>
                    <a:gd name="T12" fmla="*/ 1074 w 1074"/>
                    <a:gd name="T13" fmla="*/ 0 h 2439"/>
                  </a:gdLst>
                  <a:ahLst/>
                  <a:cxnLst>
                    <a:cxn ang="0">
                      <a:pos x="T0" y="T1"/>
                    </a:cxn>
                    <a:cxn ang="0">
                      <a:pos x="T2" y="T3"/>
                    </a:cxn>
                    <a:cxn ang="0">
                      <a:pos x="T4" y="T5"/>
                    </a:cxn>
                    <a:cxn ang="0">
                      <a:pos x="T6" y="T7"/>
                    </a:cxn>
                    <a:cxn ang="0">
                      <a:pos x="T8" y="T9"/>
                    </a:cxn>
                    <a:cxn ang="0">
                      <a:pos x="T10" y="T11"/>
                    </a:cxn>
                    <a:cxn ang="0">
                      <a:pos x="T12" y="T13"/>
                    </a:cxn>
                  </a:cxnLst>
                  <a:rect l="0" t="0" r="r" b="b"/>
                  <a:pathLst>
                    <a:path w="1074" h="2439">
                      <a:moveTo>
                        <a:pt x="1074" y="0"/>
                      </a:moveTo>
                      <a:lnTo>
                        <a:pt x="1074" y="2153"/>
                      </a:lnTo>
                      <a:lnTo>
                        <a:pt x="537" y="2439"/>
                      </a:lnTo>
                      <a:lnTo>
                        <a:pt x="0" y="2153"/>
                      </a:lnTo>
                      <a:lnTo>
                        <a:pt x="0" y="0"/>
                      </a:lnTo>
                      <a:lnTo>
                        <a:pt x="1074" y="0"/>
                      </a:lnTo>
                      <a:lnTo>
                        <a:pt x="1074" y="0"/>
                      </a:lnTo>
                      <a:close/>
                    </a:path>
                  </a:pathLst>
                </a:custGeom>
                <a:grpFill/>
                <a:ln w="165100" cap="flat">
                  <a:solidFill>
                    <a:srgbClr val="1CAE97"/>
                  </a:solidFill>
                  <a:prstDash val="solid"/>
                  <a:round/>
                  <a:headEnd/>
                  <a:tailEnd/>
                </a:ln>
                <a:extLst/>
              </p:spPr>
              <p:txBody>
                <a:bodyPr vert="horz" wrap="square" lIns="91440" tIns="1152000" rIns="91440" bIns="45720" numCol="1" anchor="t" anchorCtr="0" compatLnSpc="1">
                  <a:prstTxWarp prst="textNoShape">
                    <a:avLst/>
                  </a:prstTxWarp>
                </a:bodyPr>
                <a:lstStyle/>
                <a:p>
                  <a:pPr algn="ctr"/>
                  <a:r>
                    <a:rPr lang="zh-CN" altLang="en-US" sz="2000" dirty="0" smtClean="0">
                      <a:solidFill>
                        <a:schemeClr val="bg1"/>
                      </a:solidFill>
                      <a:latin typeface="微软雅黑" pitchFamily="34" charset="-122"/>
                      <a:ea typeface="微软雅黑" pitchFamily="34" charset="-122"/>
                    </a:rPr>
                    <a:t>业务</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特性</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需求</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场景</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用例</a:t>
                  </a:r>
                  <a:endParaRPr lang="en-US" altLang="zh-CN" sz="2000" dirty="0">
                    <a:solidFill>
                      <a:schemeClr val="bg1"/>
                    </a:solidFill>
                    <a:latin typeface="微软雅黑" pitchFamily="34" charset="-122"/>
                    <a:ea typeface="微软雅黑" pitchFamily="34" charset="-122"/>
                  </a:endParaRPr>
                </a:p>
              </p:txBody>
            </p:sp>
          </p:grpSp>
          <p:grpSp>
            <p:nvGrpSpPr>
              <p:cNvPr id="77" name="Group 4"/>
              <p:cNvGrpSpPr>
                <a:grpSpLocks noChangeAspect="1"/>
              </p:cNvGrpSpPr>
              <p:nvPr/>
            </p:nvGrpSpPr>
            <p:grpSpPr bwMode="auto">
              <a:xfrm>
                <a:off x="3986060" y="2153612"/>
                <a:ext cx="1368152" cy="3107002"/>
                <a:chOff x="3302" y="931"/>
                <a:chExt cx="1074" cy="2439"/>
              </a:xfrm>
              <a:solidFill>
                <a:srgbClr val="ACC571"/>
              </a:solidFill>
            </p:grpSpPr>
            <p:sp>
              <p:nvSpPr>
                <p:cNvPr id="88" name="Freeform 5"/>
                <p:cNvSpPr>
                  <a:spLocks/>
                </p:cNvSpPr>
                <p:nvPr/>
              </p:nvSpPr>
              <p:spPr bwMode="auto">
                <a:xfrm>
                  <a:off x="3302" y="931"/>
                  <a:ext cx="1074" cy="2439"/>
                </a:xfrm>
                <a:custGeom>
                  <a:avLst/>
                  <a:gdLst>
                    <a:gd name="T0" fmla="*/ 1074 w 1074"/>
                    <a:gd name="T1" fmla="*/ 0 h 2439"/>
                    <a:gd name="T2" fmla="*/ 1074 w 1074"/>
                    <a:gd name="T3" fmla="*/ 2153 h 2439"/>
                    <a:gd name="T4" fmla="*/ 537 w 1074"/>
                    <a:gd name="T5" fmla="*/ 2439 h 2439"/>
                    <a:gd name="T6" fmla="*/ 0 w 1074"/>
                    <a:gd name="T7" fmla="*/ 2153 h 2439"/>
                    <a:gd name="T8" fmla="*/ 0 w 1074"/>
                    <a:gd name="T9" fmla="*/ 0 h 2439"/>
                    <a:gd name="T10" fmla="*/ 1074 w 1074"/>
                    <a:gd name="T11" fmla="*/ 0 h 2439"/>
                    <a:gd name="T12" fmla="*/ 1074 w 1074"/>
                    <a:gd name="T13" fmla="*/ 0 h 2439"/>
                  </a:gdLst>
                  <a:ahLst/>
                  <a:cxnLst>
                    <a:cxn ang="0">
                      <a:pos x="T0" y="T1"/>
                    </a:cxn>
                    <a:cxn ang="0">
                      <a:pos x="T2" y="T3"/>
                    </a:cxn>
                    <a:cxn ang="0">
                      <a:pos x="T4" y="T5"/>
                    </a:cxn>
                    <a:cxn ang="0">
                      <a:pos x="T6" y="T7"/>
                    </a:cxn>
                    <a:cxn ang="0">
                      <a:pos x="T8" y="T9"/>
                    </a:cxn>
                    <a:cxn ang="0">
                      <a:pos x="T10" y="T11"/>
                    </a:cxn>
                    <a:cxn ang="0">
                      <a:pos x="T12" y="T13"/>
                    </a:cxn>
                  </a:cxnLst>
                  <a:rect l="0" t="0" r="r" b="b"/>
                  <a:pathLst>
                    <a:path w="1074" h="2439">
                      <a:moveTo>
                        <a:pt x="1074" y="0"/>
                      </a:moveTo>
                      <a:lnTo>
                        <a:pt x="1074" y="2153"/>
                      </a:lnTo>
                      <a:lnTo>
                        <a:pt x="537" y="2439"/>
                      </a:lnTo>
                      <a:lnTo>
                        <a:pt x="0" y="2153"/>
                      </a:lnTo>
                      <a:lnTo>
                        <a:pt x="0" y="0"/>
                      </a:lnTo>
                      <a:lnTo>
                        <a:pt x="1074" y="0"/>
                      </a:lnTo>
                      <a:lnTo>
                        <a:pt x="1074" y="0"/>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sp>
              <p:nvSpPr>
                <p:cNvPr id="89" name="Freeform 6"/>
                <p:cNvSpPr>
                  <a:spLocks/>
                </p:cNvSpPr>
                <p:nvPr/>
              </p:nvSpPr>
              <p:spPr bwMode="auto">
                <a:xfrm>
                  <a:off x="3302" y="931"/>
                  <a:ext cx="1074" cy="2439"/>
                </a:xfrm>
                <a:custGeom>
                  <a:avLst/>
                  <a:gdLst>
                    <a:gd name="T0" fmla="*/ 1074 w 1074"/>
                    <a:gd name="T1" fmla="*/ 0 h 2439"/>
                    <a:gd name="T2" fmla="*/ 1074 w 1074"/>
                    <a:gd name="T3" fmla="*/ 2153 h 2439"/>
                    <a:gd name="T4" fmla="*/ 537 w 1074"/>
                    <a:gd name="T5" fmla="*/ 2439 h 2439"/>
                    <a:gd name="T6" fmla="*/ 0 w 1074"/>
                    <a:gd name="T7" fmla="*/ 2153 h 2439"/>
                    <a:gd name="T8" fmla="*/ 0 w 1074"/>
                    <a:gd name="T9" fmla="*/ 0 h 2439"/>
                    <a:gd name="T10" fmla="*/ 1074 w 1074"/>
                    <a:gd name="T11" fmla="*/ 0 h 2439"/>
                    <a:gd name="T12" fmla="*/ 1074 w 1074"/>
                    <a:gd name="T13" fmla="*/ 0 h 2439"/>
                  </a:gdLst>
                  <a:ahLst/>
                  <a:cxnLst>
                    <a:cxn ang="0">
                      <a:pos x="T0" y="T1"/>
                    </a:cxn>
                    <a:cxn ang="0">
                      <a:pos x="T2" y="T3"/>
                    </a:cxn>
                    <a:cxn ang="0">
                      <a:pos x="T4" y="T5"/>
                    </a:cxn>
                    <a:cxn ang="0">
                      <a:pos x="T6" y="T7"/>
                    </a:cxn>
                    <a:cxn ang="0">
                      <a:pos x="T8" y="T9"/>
                    </a:cxn>
                    <a:cxn ang="0">
                      <a:pos x="T10" y="T11"/>
                    </a:cxn>
                    <a:cxn ang="0">
                      <a:pos x="T12" y="T13"/>
                    </a:cxn>
                  </a:cxnLst>
                  <a:rect l="0" t="0" r="r" b="b"/>
                  <a:pathLst>
                    <a:path w="1074" h="2439">
                      <a:moveTo>
                        <a:pt x="1074" y="0"/>
                      </a:moveTo>
                      <a:lnTo>
                        <a:pt x="1074" y="2153"/>
                      </a:lnTo>
                      <a:lnTo>
                        <a:pt x="537" y="2439"/>
                      </a:lnTo>
                      <a:lnTo>
                        <a:pt x="0" y="2153"/>
                      </a:lnTo>
                      <a:lnTo>
                        <a:pt x="0" y="0"/>
                      </a:lnTo>
                      <a:lnTo>
                        <a:pt x="1074" y="0"/>
                      </a:lnTo>
                      <a:lnTo>
                        <a:pt x="1074" y="0"/>
                      </a:lnTo>
                      <a:close/>
                    </a:path>
                  </a:pathLst>
                </a:custGeom>
                <a:grpFill/>
                <a:ln w="165100" cap="flat">
                  <a:solidFill>
                    <a:srgbClr val="ACC571"/>
                  </a:solidFill>
                  <a:prstDash val="solid"/>
                  <a:round/>
                  <a:headEnd/>
                  <a:tailEnd/>
                </a:ln>
                <a:extLst/>
              </p:spPr>
              <p:txBody>
                <a:bodyPr vert="horz" wrap="square" lIns="91440" tIns="1152000" rIns="91440" bIns="45720" numCol="1" anchor="t" anchorCtr="0" compatLnSpc="1">
                  <a:prstTxWarp prst="textNoShape">
                    <a:avLst/>
                  </a:prstTxWarp>
                </a:bodyPr>
                <a:lstStyle/>
                <a:p>
                  <a:pPr algn="ctr"/>
                  <a:r>
                    <a:rPr lang="zh-CN" altLang="en-US" sz="2000" dirty="0" smtClean="0">
                      <a:solidFill>
                        <a:schemeClr val="bg1"/>
                      </a:solidFill>
                      <a:latin typeface="微软雅黑" pitchFamily="34" charset="-122"/>
                      <a:ea typeface="微软雅黑" pitchFamily="34" charset="-122"/>
                    </a:rPr>
                    <a:t>测试需求测试设计测试执行测试分析评估</a:t>
                  </a:r>
                  <a:endParaRPr lang="en-US" altLang="zh-CN" sz="2000" dirty="0">
                    <a:solidFill>
                      <a:schemeClr val="bg1"/>
                    </a:solidFill>
                    <a:latin typeface="微软雅黑" pitchFamily="34" charset="-122"/>
                    <a:ea typeface="微软雅黑" pitchFamily="34" charset="-122"/>
                  </a:endParaRPr>
                </a:p>
              </p:txBody>
            </p:sp>
          </p:grpSp>
          <p:grpSp>
            <p:nvGrpSpPr>
              <p:cNvPr id="78" name="Group 4"/>
              <p:cNvGrpSpPr>
                <a:grpSpLocks noChangeAspect="1"/>
              </p:cNvGrpSpPr>
              <p:nvPr/>
            </p:nvGrpSpPr>
            <p:grpSpPr bwMode="auto">
              <a:xfrm>
                <a:off x="6508629" y="2153612"/>
                <a:ext cx="1368152" cy="3107002"/>
                <a:chOff x="3302" y="931"/>
                <a:chExt cx="1074" cy="2439"/>
              </a:xfrm>
              <a:solidFill>
                <a:srgbClr val="F6AC33"/>
              </a:solidFill>
            </p:grpSpPr>
            <p:sp>
              <p:nvSpPr>
                <p:cNvPr id="86" name="Freeform 5"/>
                <p:cNvSpPr>
                  <a:spLocks/>
                </p:cNvSpPr>
                <p:nvPr/>
              </p:nvSpPr>
              <p:spPr bwMode="auto">
                <a:xfrm>
                  <a:off x="3302" y="931"/>
                  <a:ext cx="1074" cy="2439"/>
                </a:xfrm>
                <a:custGeom>
                  <a:avLst/>
                  <a:gdLst>
                    <a:gd name="T0" fmla="*/ 1074 w 1074"/>
                    <a:gd name="T1" fmla="*/ 0 h 2439"/>
                    <a:gd name="T2" fmla="*/ 1074 w 1074"/>
                    <a:gd name="T3" fmla="*/ 2153 h 2439"/>
                    <a:gd name="T4" fmla="*/ 537 w 1074"/>
                    <a:gd name="T5" fmla="*/ 2439 h 2439"/>
                    <a:gd name="T6" fmla="*/ 0 w 1074"/>
                    <a:gd name="T7" fmla="*/ 2153 h 2439"/>
                    <a:gd name="T8" fmla="*/ 0 w 1074"/>
                    <a:gd name="T9" fmla="*/ 0 h 2439"/>
                    <a:gd name="T10" fmla="*/ 1074 w 1074"/>
                    <a:gd name="T11" fmla="*/ 0 h 2439"/>
                    <a:gd name="T12" fmla="*/ 1074 w 1074"/>
                    <a:gd name="T13" fmla="*/ 0 h 2439"/>
                  </a:gdLst>
                  <a:ahLst/>
                  <a:cxnLst>
                    <a:cxn ang="0">
                      <a:pos x="T0" y="T1"/>
                    </a:cxn>
                    <a:cxn ang="0">
                      <a:pos x="T2" y="T3"/>
                    </a:cxn>
                    <a:cxn ang="0">
                      <a:pos x="T4" y="T5"/>
                    </a:cxn>
                    <a:cxn ang="0">
                      <a:pos x="T6" y="T7"/>
                    </a:cxn>
                    <a:cxn ang="0">
                      <a:pos x="T8" y="T9"/>
                    </a:cxn>
                    <a:cxn ang="0">
                      <a:pos x="T10" y="T11"/>
                    </a:cxn>
                    <a:cxn ang="0">
                      <a:pos x="T12" y="T13"/>
                    </a:cxn>
                  </a:cxnLst>
                  <a:rect l="0" t="0" r="r" b="b"/>
                  <a:pathLst>
                    <a:path w="1074" h="2439">
                      <a:moveTo>
                        <a:pt x="1074" y="0"/>
                      </a:moveTo>
                      <a:lnTo>
                        <a:pt x="1074" y="2153"/>
                      </a:lnTo>
                      <a:lnTo>
                        <a:pt x="537" y="2439"/>
                      </a:lnTo>
                      <a:lnTo>
                        <a:pt x="0" y="2153"/>
                      </a:lnTo>
                      <a:lnTo>
                        <a:pt x="0" y="0"/>
                      </a:lnTo>
                      <a:lnTo>
                        <a:pt x="1074" y="0"/>
                      </a:lnTo>
                      <a:lnTo>
                        <a:pt x="1074" y="0"/>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sp>
              <p:nvSpPr>
                <p:cNvPr id="87" name="Freeform 6"/>
                <p:cNvSpPr>
                  <a:spLocks/>
                </p:cNvSpPr>
                <p:nvPr/>
              </p:nvSpPr>
              <p:spPr bwMode="auto">
                <a:xfrm>
                  <a:off x="3302" y="931"/>
                  <a:ext cx="1074" cy="2439"/>
                </a:xfrm>
                <a:custGeom>
                  <a:avLst/>
                  <a:gdLst>
                    <a:gd name="T0" fmla="*/ 1074 w 1074"/>
                    <a:gd name="T1" fmla="*/ 0 h 2439"/>
                    <a:gd name="T2" fmla="*/ 1074 w 1074"/>
                    <a:gd name="T3" fmla="*/ 2153 h 2439"/>
                    <a:gd name="T4" fmla="*/ 537 w 1074"/>
                    <a:gd name="T5" fmla="*/ 2439 h 2439"/>
                    <a:gd name="T6" fmla="*/ 0 w 1074"/>
                    <a:gd name="T7" fmla="*/ 2153 h 2439"/>
                    <a:gd name="T8" fmla="*/ 0 w 1074"/>
                    <a:gd name="T9" fmla="*/ 0 h 2439"/>
                    <a:gd name="T10" fmla="*/ 1074 w 1074"/>
                    <a:gd name="T11" fmla="*/ 0 h 2439"/>
                    <a:gd name="T12" fmla="*/ 1074 w 1074"/>
                    <a:gd name="T13" fmla="*/ 0 h 2439"/>
                  </a:gdLst>
                  <a:ahLst/>
                  <a:cxnLst>
                    <a:cxn ang="0">
                      <a:pos x="T0" y="T1"/>
                    </a:cxn>
                    <a:cxn ang="0">
                      <a:pos x="T2" y="T3"/>
                    </a:cxn>
                    <a:cxn ang="0">
                      <a:pos x="T4" y="T5"/>
                    </a:cxn>
                    <a:cxn ang="0">
                      <a:pos x="T6" y="T7"/>
                    </a:cxn>
                    <a:cxn ang="0">
                      <a:pos x="T8" y="T9"/>
                    </a:cxn>
                    <a:cxn ang="0">
                      <a:pos x="T10" y="T11"/>
                    </a:cxn>
                    <a:cxn ang="0">
                      <a:pos x="T12" y="T13"/>
                    </a:cxn>
                  </a:cxnLst>
                  <a:rect l="0" t="0" r="r" b="b"/>
                  <a:pathLst>
                    <a:path w="1074" h="2439">
                      <a:moveTo>
                        <a:pt x="1074" y="0"/>
                      </a:moveTo>
                      <a:lnTo>
                        <a:pt x="1074" y="2153"/>
                      </a:lnTo>
                      <a:lnTo>
                        <a:pt x="537" y="2439"/>
                      </a:lnTo>
                      <a:lnTo>
                        <a:pt x="0" y="2153"/>
                      </a:lnTo>
                      <a:lnTo>
                        <a:pt x="0" y="0"/>
                      </a:lnTo>
                      <a:lnTo>
                        <a:pt x="1074" y="0"/>
                      </a:lnTo>
                      <a:lnTo>
                        <a:pt x="1074" y="0"/>
                      </a:lnTo>
                      <a:close/>
                    </a:path>
                  </a:pathLst>
                </a:custGeom>
                <a:grpFill/>
                <a:ln w="165100" cap="flat">
                  <a:solidFill>
                    <a:srgbClr val="F6AC33"/>
                  </a:solidFill>
                  <a:prstDash val="solid"/>
                  <a:round/>
                  <a:headEnd/>
                  <a:tailEnd/>
                </a:ln>
                <a:extLst/>
              </p:spPr>
              <p:txBody>
                <a:bodyPr vert="horz" wrap="square" lIns="91440" tIns="1152000" rIns="91440" bIns="45720" numCol="1" anchor="t" anchorCtr="0" compatLnSpc="1">
                  <a:prstTxWarp prst="textNoShape">
                    <a:avLst/>
                  </a:prstTxWarp>
                </a:bodyPr>
                <a:lstStyle/>
                <a:p>
                  <a:pPr algn="ctr"/>
                  <a:r>
                    <a:rPr lang="en-US" altLang="zh-CN" sz="2000" dirty="0" smtClean="0">
                      <a:solidFill>
                        <a:schemeClr val="bg1"/>
                      </a:solidFill>
                      <a:latin typeface="微软雅黑" pitchFamily="34" charset="-122"/>
                      <a:ea typeface="微软雅黑" pitchFamily="34" charset="-122"/>
                    </a:rPr>
                    <a:t>UI</a:t>
                  </a:r>
                  <a:r>
                    <a:rPr lang="zh-CN" altLang="en-US" sz="2000" dirty="0" smtClean="0">
                      <a:solidFill>
                        <a:schemeClr val="bg1"/>
                      </a:solidFill>
                      <a:latin typeface="微软雅黑" pitchFamily="34" charset="-122"/>
                      <a:ea typeface="微软雅黑" pitchFamily="34" charset="-122"/>
                    </a:rPr>
                    <a:t>测试</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单元测试</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接口测试业务自动化测试</a:t>
                  </a:r>
                  <a:endParaRPr lang="en-US" altLang="zh-CN" sz="2000" dirty="0" smtClean="0">
                    <a:solidFill>
                      <a:schemeClr val="bg1"/>
                    </a:solidFill>
                    <a:latin typeface="微软雅黑" pitchFamily="34" charset="-122"/>
                    <a:ea typeface="微软雅黑" pitchFamily="34" charset="-122"/>
                  </a:endParaRPr>
                </a:p>
              </p:txBody>
            </p:sp>
          </p:grpSp>
          <p:grpSp>
            <p:nvGrpSpPr>
              <p:cNvPr id="79" name="Group 4"/>
              <p:cNvGrpSpPr>
                <a:grpSpLocks noChangeAspect="1"/>
              </p:cNvGrpSpPr>
              <p:nvPr/>
            </p:nvGrpSpPr>
            <p:grpSpPr bwMode="auto">
              <a:xfrm>
                <a:off x="9031199" y="2153612"/>
                <a:ext cx="1368152" cy="3107002"/>
                <a:chOff x="3302" y="931"/>
                <a:chExt cx="1074" cy="2439"/>
              </a:xfrm>
              <a:solidFill>
                <a:srgbClr val="CB4D3E"/>
              </a:solidFill>
            </p:grpSpPr>
            <p:sp>
              <p:nvSpPr>
                <p:cNvPr id="84" name="Freeform 5"/>
                <p:cNvSpPr>
                  <a:spLocks/>
                </p:cNvSpPr>
                <p:nvPr/>
              </p:nvSpPr>
              <p:spPr bwMode="auto">
                <a:xfrm>
                  <a:off x="3302" y="931"/>
                  <a:ext cx="1074" cy="2439"/>
                </a:xfrm>
                <a:custGeom>
                  <a:avLst/>
                  <a:gdLst>
                    <a:gd name="T0" fmla="*/ 1074 w 1074"/>
                    <a:gd name="T1" fmla="*/ 0 h 2439"/>
                    <a:gd name="T2" fmla="*/ 1074 w 1074"/>
                    <a:gd name="T3" fmla="*/ 2153 h 2439"/>
                    <a:gd name="T4" fmla="*/ 537 w 1074"/>
                    <a:gd name="T5" fmla="*/ 2439 h 2439"/>
                    <a:gd name="T6" fmla="*/ 0 w 1074"/>
                    <a:gd name="T7" fmla="*/ 2153 h 2439"/>
                    <a:gd name="T8" fmla="*/ 0 w 1074"/>
                    <a:gd name="T9" fmla="*/ 0 h 2439"/>
                    <a:gd name="T10" fmla="*/ 1074 w 1074"/>
                    <a:gd name="T11" fmla="*/ 0 h 2439"/>
                    <a:gd name="T12" fmla="*/ 1074 w 1074"/>
                    <a:gd name="T13" fmla="*/ 0 h 2439"/>
                  </a:gdLst>
                  <a:ahLst/>
                  <a:cxnLst>
                    <a:cxn ang="0">
                      <a:pos x="T0" y="T1"/>
                    </a:cxn>
                    <a:cxn ang="0">
                      <a:pos x="T2" y="T3"/>
                    </a:cxn>
                    <a:cxn ang="0">
                      <a:pos x="T4" y="T5"/>
                    </a:cxn>
                    <a:cxn ang="0">
                      <a:pos x="T6" y="T7"/>
                    </a:cxn>
                    <a:cxn ang="0">
                      <a:pos x="T8" y="T9"/>
                    </a:cxn>
                    <a:cxn ang="0">
                      <a:pos x="T10" y="T11"/>
                    </a:cxn>
                    <a:cxn ang="0">
                      <a:pos x="T12" y="T13"/>
                    </a:cxn>
                  </a:cxnLst>
                  <a:rect l="0" t="0" r="r" b="b"/>
                  <a:pathLst>
                    <a:path w="1074" h="2439">
                      <a:moveTo>
                        <a:pt x="1074" y="0"/>
                      </a:moveTo>
                      <a:lnTo>
                        <a:pt x="1074" y="2153"/>
                      </a:lnTo>
                      <a:lnTo>
                        <a:pt x="537" y="2439"/>
                      </a:lnTo>
                      <a:lnTo>
                        <a:pt x="0" y="2153"/>
                      </a:lnTo>
                      <a:lnTo>
                        <a:pt x="0" y="0"/>
                      </a:lnTo>
                      <a:lnTo>
                        <a:pt x="1074" y="0"/>
                      </a:lnTo>
                      <a:lnTo>
                        <a:pt x="1074" y="0"/>
                      </a:lnTo>
                      <a:close/>
                    </a:path>
                  </a:pathLst>
                </a:custGeom>
                <a:grp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sp>
              <p:nvSpPr>
                <p:cNvPr id="85" name="Freeform 6"/>
                <p:cNvSpPr>
                  <a:spLocks/>
                </p:cNvSpPr>
                <p:nvPr/>
              </p:nvSpPr>
              <p:spPr bwMode="auto">
                <a:xfrm>
                  <a:off x="3302" y="931"/>
                  <a:ext cx="1074" cy="2439"/>
                </a:xfrm>
                <a:custGeom>
                  <a:avLst/>
                  <a:gdLst>
                    <a:gd name="T0" fmla="*/ 1074 w 1074"/>
                    <a:gd name="T1" fmla="*/ 0 h 2439"/>
                    <a:gd name="T2" fmla="*/ 1074 w 1074"/>
                    <a:gd name="T3" fmla="*/ 2153 h 2439"/>
                    <a:gd name="T4" fmla="*/ 537 w 1074"/>
                    <a:gd name="T5" fmla="*/ 2439 h 2439"/>
                    <a:gd name="T6" fmla="*/ 0 w 1074"/>
                    <a:gd name="T7" fmla="*/ 2153 h 2439"/>
                    <a:gd name="T8" fmla="*/ 0 w 1074"/>
                    <a:gd name="T9" fmla="*/ 0 h 2439"/>
                    <a:gd name="T10" fmla="*/ 1074 w 1074"/>
                    <a:gd name="T11" fmla="*/ 0 h 2439"/>
                    <a:gd name="T12" fmla="*/ 1074 w 1074"/>
                    <a:gd name="T13" fmla="*/ 0 h 2439"/>
                  </a:gdLst>
                  <a:ahLst/>
                  <a:cxnLst>
                    <a:cxn ang="0">
                      <a:pos x="T0" y="T1"/>
                    </a:cxn>
                    <a:cxn ang="0">
                      <a:pos x="T2" y="T3"/>
                    </a:cxn>
                    <a:cxn ang="0">
                      <a:pos x="T4" y="T5"/>
                    </a:cxn>
                    <a:cxn ang="0">
                      <a:pos x="T6" y="T7"/>
                    </a:cxn>
                    <a:cxn ang="0">
                      <a:pos x="T8" y="T9"/>
                    </a:cxn>
                    <a:cxn ang="0">
                      <a:pos x="T10" y="T11"/>
                    </a:cxn>
                    <a:cxn ang="0">
                      <a:pos x="T12" y="T13"/>
                    </a:cxn>
                  </a:cxnLst>
                  <a:rect l="0" t="0" r="r" b="b"/>
                  <a:pathLst>
                    <a:path w="1074" h="2439">
                      <a:moveTo>
                        <a:pt x="1074" y="0"/>
                      </a:moveTo>
                      <a:lnTo>
                        <a:pt x="1074" y="2153"/>
                      </a:lnTo>
                      <a:lnTo>
                        <a:pt x="537" y="2439"/>
                      </a:lnTo>
                      <a:lnTo>
                        <a:pt x="0" y="2153"/>
                      </a:lnTo>
                      <a:lnTo>
                        <a:pt x="0" y="0"/>
                      </a:lnTo>
                      <a:lnTo>
                        <a:pt x="1074" y="0"/>
                      </a:lnTo>
                      <a:lnTo>
                        <a:pt x="1074" y="0"/>
                      </a:lnTo>
                      <a:close/>
                    </a:path>
                  </a:pathLst>
                </a:custGeom>
                <a:grpFill/>
                <a:ln w="165100" cap="flat">
                  <a:solidFill>
                    <a:srgbClr val="CB4D3E"/>
                  </a:solidFill>
                  <a:prstDash val="solid"/>
                  <a:round/>
                  <a:headEnd/>
                  <a:tailEnd/>
                </a:ln>
                <a:extLst/>
              </p:spPr>
              <p:txBody>
                <a:bodyPr vert="horz" wrap="square" lIns="91440" tIns="1152000" rIns="91440" bIns="45720" numCol="1" anchor="t" anchorCtr="0" compatLnSpc="1">
                  <a:prstTxWarp prst="textNoShape">
                    <a:avLst/>
                  </a:prstTxWarp>
                </a:bodyPr>
                <a:lstStyle/>
                <a:p>
                  <a:pPr algn="ctr"/>
                  <a:r>
                    <a:rPr lang="zh-CN" altLang="en-US" sz="2000" dirty="0" smtClean="0">
                      <a:solidFill>
                        <a:schemeClr val="bg1"/>
                      </a:solidFill>
                      <a:latin typeface="微软雅黑" pitchFamily="34" charset="-122"/>
                      <a:ea typeface="微软雅黑" pitchFamily="34" charset="-122"/>
                    </a:rPr>
                    <a:t>功能测试</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性能测试</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可靠性</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兼容性</a:t>
                  </a:r>
                  <a:endParaRPr lang="en-US" altLang="zh-CN" sz="2000" dirty="0" smtClean="0">
                    <a:solidFill>
                      <a:schemeClr val="bg1"/>
                    </a:solidFill>
                    <a:latin typeface="微软雅黑" pitchFamily="34" charset="-122"/>
                    <a:ea typeface="微软雅黑" pitchFamily="34" charset="-122"/>
                  </a:endParaRPr>
                </a:p>
                <a:p>
                  <a:pPr algn="ctr"/>
                  <a:r>
                    <a:rPr lang="zh-CN" altLang="en-US" sz="2000" dirty="0" smtClean="0">
                      <a:solidFill>
                        <a:schemeClr val="bg1"/>
                      </a:solidFill>
                      <a:latin typeface="微软雅黑" pitchFamily="34" charset="-122"/>
                      <a:ea typeface="微软雅黑" pitchFamily="34" charset="-122"/>
                    </a:rPr>
                    <a:t>安全</a:t>
                  </a:r>
                  <a:endParaRPr lang="en-US" altLang="zh-CN" sz="2000" dirty="0">
                    <a:solidFill>
                      <a:schemeClr val="bg1"/>
                    </a:solidFill>
                    <a:latin typeface="微软雅黑" pitchFamily="34" charset="-122"/>
                    <a:ea typeface="微软雅黑" pitchFamily="34" charset="-122"/>
                  </a:endParaRPr>
                </a:p>
              </p:txBody>
            </p:sp>
          </p:grpSp>
          <p:grpSp>
            <p:nvGrpSpPr>
              <p:cNvPr id="80" name="组合 72"/>
              <p:cNvGrpSpPr/>
              <p:nvPr/>
            </p:nvGrpSpPr>
            <p:grpSpPr>
              <a:xfrm>
                <a:off x="623392" y="2636912"/>
                <a:ext cx="10650577" cy="3494503"/>
                <a:chOff x="623392" y="2462233"/>
                <a:chExt cx="10650577" cy="3494503"/>
              </a:xfrm>
            </p:grpSpPr>
            <p:sp>
              <p:nvSpPr>
                <p:cNvPr id="81" name="矩形 80"/>
                <p:cNvSpPr/>
                <p:nvPr/>
              </p:nvSpPr>
              <p:spPr>
                <a:xfrm>
                  <a:off x="623392" y="5479395"/>
                  <a:ext cx="10650577" cy="477341"/>
                </a:xfrm>
                <a:prstGeom prst="rect">
                  <a:avLst/>
                </a:prstGeom>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000">
                    <a:solidFill>
                      <a:schemeClr val="bg1"/>
                    </a:solidFill>
                    <a:latin typeface="微软雅黑" pitchFamily="34" charset="-122"/>
                    <a:ea typeface="微软雅黑" pitchFamily="34" charset="-122"/>
                  </a:endParaRPr>
                </a:p>
              </p:txBody>
            </p:sp>
            <p:cxnSp>
              <p:nvCxnSpPr>
                <p:cNvPr id="82" name="直接连接符 81"/>
                <p:cNvCxnSpPr/>
                <p:nvPr/>
              </p:nvCxnSpPr>
              <p:spPr>
                <a:xfrm>
                  <a:off x="623392" y="2462233"/>
                  <a:ext cx="10650577" cy="0"/>
                </a:xfrm>
                <a:prstGeom prst="line">
                  <a:avLst/>
                </a:prstGeom>
                <a:ln w="22225">
                  <a:solidFill>
                    <a:srgbClr val="ECECEC"/>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623392" y="2946515"/>
                  <a:ext cx="10650577" cy="0"/>
                </a:xfrm>
                <a:prstGeom prst="line">
                  <a:avLst/>
                </a:prstGeom>
                <a:ln w="22225">
                  <a:solidFill>
                    <a:srgbClr val="ECECEC"/>
                  </a:solidFill>
                </a:ln>
              </p:spPr>
              <p:style>
                <a:lnRef idx="1">
                  <a:schemeClr val="accent1"/>
                </a:lnRef>
                <a:fillRef idx="0">
                  <a:schemeClr val="accent1"/>
                </a:fillRef>
                <a:effectRef idx="0">
                  <a:schemeClr val="accent1"/>
                </a:effectRef>
                <a:fontRef idx="minor">
                  <a:schemeClr val="tx1"/>
                </a:fontRef>
              </p:style>
            </p:cxnSp>
          </p:grpSp>
        </p:grpSp>
        <p:sp>
          <p:nvSpPr>
            <p:cNvPr id="66" name="Freeform 12"/>
            <p:cNvSpPr>
              <a:spLocks/>
            </p:cNvSpPr>
            <p:nvPr/>
          </p:nvSpPr>
          <p:spPr bwMode="auto">
            <a:xfrm>
              <a:off x="9691455" y="1844114"/>
              <a:ext cx="335671" cy="306605"/>
            </a:xfrm>
            <a:custGeom>
              <a:avLst/>
              <a:gdLst>
                <a:gd name="T0" fmla="*/ 75 w 149"/>
                <a:gd name="T1" fmla="*/ 60 h 136"/>
                <a:gd name="T2" fmla="*/ 75 w 149"/>
                <a:gd name="T3" fmla="*/ 59 h 136"/>
                <a:gd name="T4" fmla="*/ 75 w 149"/>
                <a:gd name="T5" fmla="*/ 41 h 136"/>
                <a:gd name="T6" fmla="*/ 96 w 149"/>
                <a:gd name="T7" fmla="*/ 7 h 136"/>
                <a:gd name="T8" fmla="*/ 136 w 149"/>
                <a:gd name="T9" fmla="*/ 12 h 136"/>
                <a:gd name="T10" fmla="*/ 149 w 149"/>
                <a:gd name="T11" fmla="*/ 35 h 136"/>
                <a:gd name="T12" fmla="*/ 149 w 149"/>
                <a:gd name="T13" fmla="*/ 41 h 136"/>
                <a:gd name="T14" fmla="*/ 149 w 149"/>
                <a:gd name="T15" fmla="*/ 60 h 136"/>
                <a:gd name="T16" fmla="*/ 149 w 149"/>
                <a:gd name="T17" fmla="*/ 60 h 136"/>
                <a:gd name="T18" fmla="*/ 136 w 149"/>
                <a:gd name="T19" fmla="*/ 60 h 136"/>
                <a:gd name="T20" fmla="*/ 136 w 149"/>
                <a:gd name="T21" fmla="*/ 59 h 136"/>
                <a:gd name="T22" fmla="*/ 136 w 149"/>
                <a:gd name="T23" fmla="*/ 41 h 136"/>
                <a:gd name="T24" fmla="*/ 129 w 149"/>
                <a:gd name="T25" fmla="*/ 25 h 136"/>
                <a:gd name="T26" fmla="*/ 112 w 149"/>
                <a:gd name="T27" fmla="*/ 18 h 136"/>
                <a:gd name="T28" fmla="*/ 92 w 149"/>
                <a:gd name="T29" fmla="*/ 32 h 136"/>
                <a:gd name="T30" fmla="*/ 90 w 149"/>
                <a:gd name="T31" fmla="*/ 41 h 136"/>
                <a:gd name="T32" fmla="*/ 90 w 149"/>
                <a:gd name="T33" fmla="*/ 60 h 136"/>
                <a:gd name="T34" fmla="*/ 90 w 149"/>
                <a:gd name="T35" fmla="*/ 60 h 136"/>
                <a:gd name="T36" fmla="*/ 91 w 149"/>
                <a:gd name="T37" fmla="*/ 60 h 136"/>
                <a:gd name="T38" fmla="*/ 99 w 149"/>
                <a:gd name="T39" fmla="*/ 60 h 136"/>
                <a:gd name="T40" fmla="*/ 103 w 149"/>
                <a:gd name="T41" fmla="*/ 65 h 136"/>
                <a:gd name="T42" fmla="*/ 103 w 149"/>
                <a:gd name="T43" fmla="*/ 125 h 136"/>
                <a:gd name="T44" fmla="*/ 103 w 149"/>
                <a:gd name="T45" fmla="*/ 132 h 136"/>
                <a:gd name="T46" fmla="*/ 99 w 149"/>
                <a:gd name="T47" fmla="*/ 136 h 136"/>
                <a:gd name="T48" fmla="*/ 5 w 149"/>
                <a:gd name="T49" fmla="*/ 136 h 136"/>
                <a:gd name="T50" fmla="*/ 0 w 149"/>
                <a:gd name="T51" fmla="*/ 132 h 136"/>
                <a:gd name="T52" fmla="*/ 0 w 149"/>
                <a:gd name="T53" fmla="*/ 65 h 136"/>
                <a:gd name="T54" fmla="*/ 5 w 149"/>
                <a:gd name="T55" fmla="*/ 60 h 136"/>
                <a:gd name="T56" fmla="*/ 74 w 149"/>
                <a:gd name="T57" fmla="*/ 60 h 136"/>
                <a:gd name="T58" fmla="*/ 75 w 149"/>
                <a:gd name="T59" fmla="*/ 6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9" h="136">
                  <a:moveTo>
                    <a:pt x="75" y="60"/>
                  </a:moveTo>
                  <a:cubicBezTo>
                    <a:pt x="75" y="60"/>
                    <a:pt x="75" y="60"/>
                    <a:pt x="75" y="59"/>
                  </a:cubicBezTo>
                  <a:cubicBezTo>
                    <a:pt x="75" y="53"/>
                    <a:pt x="75" y="47"/>
                    <a:pt x="75" y="41"/>
                  </a:cubicBezTo>
                  <a:cubicBezTo>
                    <a:pt x="76" y="26"/>
                    <a:pt x="82" y="14"/>
                    <a:pt x="96" y="7"/>
                  </a:cubicBezTo>
                  <a:cubicBezTo>
                    <a:pt x="109" y="0"/>
                    <a:pt x="125" y="3"/>
                    <a:pt x="136" y="12"/>
                  </a:cubicBezTo>
                  <a:cubicBezTo>
                    <a:pt x="143" y="18"/>
                    <a:pt x="147" y="26"/>
                    <a:pt x="149" y="35"/>
                  </a:cubicBezTo>
                  <a:cubicBezTo>
                    <a:pt x="149" y="37"/>
                    <a:pt x="149" y="39"/>
                    <a:pt x="149" y="41"/>
                  </a:cubicBezTo>
                  <a:cubicBezTo>
                    <a:pt x="149" y="47"/>
                    <a:pt x="149" y="53"/>
                    <a:pt x="149" y="60"/>
                  </a:cubicBezTo>
                  <a:cubicBezTo>
                    <a:pt x="149" y="60"/>
                    <a:pt x="149" y="60"/>
                    <a:pt x="149" y="60"/>
                  </a:cubicBezTo>
                  <a:cubicBezTo>
                    <a:pt x="145" y="60"/>
                    <a:pt x="140" y="60"/>
                    <a:pt x="136" y="60"/>
                  </a:cubicBezTo>
                  <a:cubicBezTo>
                    <a:pt x="136" y="60"/>
                    <a:pt x="136" y="60"/>
                    <a:pt x="136" y="59"/>
                  </a:cubicBezTo>
                  <a:cubicBezTo>
                    <a:pt x="136" y="53"/>
                    <a:pt x="136" y="47"/>
                    <a:pt x="136" y="41"/>
                  </a:cubicBezTo>
                  <a:cubicBezTo>
                    <a:pt x="136" y="35"/>
                    <a:pt x="134" y="29"/>
                    <a:pt x="129" y="25"/>
                  </a:cubicBezTo>
                  <a:cubicBezTo>
                    <a:pt x="124" y="20"/>
                    <a:pt x="119" y="18"/>
                    <a:pt x="112" y="18"/>
                  </a:cubicBezTo>
                  <a:cubicBezTo>
                    <a:pt x="103" y="18"/>
                    <a:pt x="96" y="23"/>
                    <a:pt x="92" y="32"/>
                  </a:cubicBezTo>
                  <a:cubicBezTo>
                    <a:pt x="90" y="35"/>
                    <a:pt x="90" y="38"/>
                    <a:pt x="90" y="41"/>
                  </a:cubicBezTo>
                  <a:cubicBezTo>
                    <a:pt x="90" y="47"/>
                    <a:pt x="90" y="54"/>
                    <a:pt x="90" y="60"/>
                  </a:cubicBezTo>
                  <a:cubicBezTo>
                    <a:pt x="90" y="60"/>
                    <a:pt x="90" y="60"/>
                    <a:pt x="90" y="60"/>
                  </a:cubicBezTo>
                  <a:cubicBezTo>
                    <a:pt x="90" y="60"/>
                    <a:pt x="90" y="60"/>
                    <a:pt x="91" y="60"/>
                  </a:cubicBezTo>
                  <a:cubicBezTo>
                    <a:pt x="93" y="60"/>
                    <a:pt x="96" y="60"/>
                    <a:pt x="99" y="60"/>
                  </a:cubicBezTo>
                  <a:cubicBezTo>
                    <a:pt x="102" y="60"/>
                    <a:pt x="103" y="62"/>
                    <a:pt x="103" y="65"/>
                  </a:cubicBezTo>
                  <a:cubicBezTo>
                    <a:pt x="103" y="85"/>
                    <a:pt x="103" y="105"/>
                    <a:pt x="103" y="125"/>
                  </a:cubicBezTo>
                  <a:cubicBezTo>
                    <a:pt x="103" y="127"/>
                    <a:pt x="103" y="129"/>
                    <a:pt x="103" y="132"/>
                  </a:cubicBezTo>
                  <a:cubicBezTo>
                    <a:pt x="103" y="135"/>
                    <a:pt x="102" y="136"/>
                    <a:pt x="99" y="136"/>
                  </a:cubicBezTo>
                  <a:cubicBezTo>
                    <a:pt x="67" y="136"/>
                    <a:pt x="36" y="136"/>
                    <a:pt x="5" y="136"/>
                  </a:cubicBezTo>
                  <a:cubicBezTo>
                    <a:pt x="2" y="136"/>
                    <a:pt x="0" y="134"/>
                    <a:pt x="0" y="132"/>
                  </a:cubicBezTo>
                  <a:cubicBezTo>
                    <a:pt x="0" y="109"/>
                    <a:pt x="0" y="87"/>
                    <a:pt x="0" y="65"/>
                  </a:cubicBezTo>
                  <a:cubicBezTo>
                    <a:pt x="0" y="62"/>
                    <a:pt x="2" y="60"/>
                    <a:pt x="5" y="60"/>
                  </a:cubicBezTo>
                  <a:cubicBezTo>
                    <a:pt x="28" y="60"/>
                    <a:pt x="51" y="60"/>
                    <a:pt x="74" y="60"/>
                  </a:cubicBezTo>
                  <a:cubicBezTo>
                    <a:pt x="74" y="60"/>
                    <a:pt x="75" y="60"/>
                    <a:pt x="75" y="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grpSp>
          <p:nvGrpSpPr>
            <p:cNvPr id="67" name="Group 15"/>
            <p:cNvGrpSpPr>
              <a:grpSpLocks noChangeAspect="1"/>
            </p:cNvGrpSpPr>
            <p:nvPr/>
          </p:nvGrpSpPr>
          <p:grpSpPr bwMode="auto">
            <a:xfrm>
              <a:off x="7156705" y="1842527"/>
              <a:ext cx="360031" cy="360926"/>
              <a:chOff x="3638" y="1961"/>
              <a:chExt cx="402" cy="403"/>
            </a:xfrm>
            <a:solidFill>
              <a:schemeClr val="bg1"/>
            </a:solidFill>
          </p:grpSpPr>
          <p:sp>
            <p:nvSpPr>
              <p:cNvPr id="74" name="Freeform 16"/>
              <p:cNvSpPr>
                <a:spLocks noEditPoints="1"/>
              </p:cNvSpPr>
              <p:nvPr/>
            </p:nvSpPr>
            <p:spPr bwMode="auto">
              <a:xfrm>
                <a:off x="3638" y="1961"/>
                <a:ext cx="402" cy="403"/>
              </a:xfrm>
              <a:custGeom>
                <a:avLst/>
                <a:gdLst>
                  <a:gd name="T0" fmla="*/ 0 w 167"/>
                  <a:gd name="T1" fmla="*/ 87 h 167"/>
                  <a:gd name="T2" fmla="*/ 0 w 167"/>
                  <a:gd name="T3" fmla="*/ 80 h 167"/>
                  <a:gd name="T4" fmla="*/ 1 w 167"/>
                  <a:gd name="T5" fmla="*/ 73 h 167"/>
                  <a:gd name="T6" fmla="*/ 7 w 167"/>
                  <a:gd name="T7" fmla="*/ 50 h 167"/>
                  <a:gd name="T8" fmla="*/ 28 w 167"/>
                  <a:gd name="T9" fmla="*/ 22 h 167"/>
                  <a:gd name="T10" fmla="*/ 77 w 167"/>
                  <a:gd name="T11" fmla="*/ 0 h 167"/>
                  <a:gd name="T12" fmla="*/ 100 w 167"/>
                  <a:gd name="T13" fmla="*/ 2 h 167"/>
                  <a:gd name="T14" fmla="*/ 122 w 167"/>
                  <a:gd name="T15" fmla="*/ 10 h 167"/>
                  <a:gd name="T16" fmla="*/ 148 w 167"/>
                  <a:gd name="T17" fmla="*/ 30 h 167"/>
                  <a:gd name="T18" fmla="*/ 167 w 167"/>
                  <a:gd name="T19" fmla="*/ 77 h 167"/>
                  <a:gd name="T20" fmla="*/ 165 w 167"/>
                  <a:gd name="T21" fmla="*/ 100 h 167"/>
                  <a:gd name="T22" fmla="*/ 157 w 167"/>
                  <a:gd name="T23" fmla="*/ 122 h 167"/>
                  <a:gd name="T24" fmla="*/ 137 w 167"/>
                  <a:gd name="T25" fmla="*/ 148 h 167"/>
                  <a:gd name="T26" fmla="*/ 90 w 167"/>
                  <a:gd name="T27" fmla="*/ 166 h 167"/>
                  <a:gd name="T28" fmla="*/ 67 w 167"/>
                  <a:gd name="T29" fmla="*/ 165 h 167"/>
                  <a:gd name="T30" fmla="*/ 44 w 167"/>
                  <a:gd name="T31" fmla="*/ 156 h 167"/>
                  <a:gd name="T32" fmla="*/ 24 w 167"/>
                  <a:gd name="T33" fmla="*/ 141 h 167"/>
                  <a:gd name="T34" fmla="*/ 9 w 167"/>
                  <a:gd name="T35" fmla="*/ 120 h 167"/>
                  <a:gd name="T36" fmla="*/ 1 w 167"/>
                  <a:gd name="T37" fmla="*/ 92 h 167"/>
                  <a:gd name="T38" fmla="*/ 0 w 167"/>
                  <a:gd name="T39" fmla="*/ 87 h 167"/>
                  <a:gd name="T40" fmla="*/ 84 w 167"/>
                  <a:gd name="T41" fmla="*/ 146 h 167"/>
                  <a:gd name="T42" fmla="*/ 146 w 167"/>
                  <a:gd name="T43" fmla="*/ 83 h 167"/>
                  <a:gd name="T44" fmla="*/ 84 w 167"/>
                  <a:gd name="T45" fmla="*/ 21 h 167"/>
                  <a:gd name="T46" fmla="*/ 21 w 167"/>
                  <a:gd name="T47" fmla="*/ 83 h 167"/>
                  <a:gd name="T48" fmla="*/ 84 w 167"/>
                  <a:gd name="T49" fmla="*/ 14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7" h="167">
                    <a:moveTo>
                      <a:pt x="0" y="87"/>
                    </a:moveTo>
                    <a:cubicBezTo>
                      <a:pt x="0" y="84"/>
                      <a:pt x="0" y="82"/>
                      <a:pt x="0" y="80"/>
                    </a:cubicBezTo>
                    <a:cubicBezTo>
                      <a:pt x="1" y="78"/>
                      <a:pt x="1" y="75"/>
                      <a:pt x="1" y="73"/>
                    </a:cubicBezTo>
                    <a:cubicBezTo>
                      <a:pt x="2" y="65"/>
                      <a:pt x="4" y="57"/>
                      <a:pt x="7" y="50"/>
                    </a:cubicBezTo>
                    <a:cubicBezTo>
                      <a:pt x="12" y="39"/>
                      <a:pt x="19" y="30"/>
                      <a:pt x="28" y="22"/>
                    </a:cubicBezTo>
                    <a:cubicBezTo>
                      <a:pt x="42" y="9"/>
                      <a:pt x="58" y="2"/>
                      <a:pt x="77" y="0"/>
                    </a:cubicBezTo>
                    <a:cubicBezTo>
                      <a:pt x="85" y="0"/>
                      <a:pt x="92" y="0"/>
                      <a:pt x="100" y="2"/>
                    </a:cubicBezTo>
                    <a:cubicBezTo>
                      <a:pt x="108" y="3"/>
                      <a:pt x="115" y="6"/>
                      <a:pt x="122" y="10"/>
                    </a:cubicBezTo>
                    <a:cubicBezTo>
                      <a:pt x="132" y="15"/>
                      <a:pt x="141" y="22"/>
                      <a:pt x="148" y="30"/>
                    </a:cubicBezTo>
                    <a:cubicBezTo>
                      <a:pt x="159" y="44"/>
                      <a:pt x="165" y="59"/>
                      <a:pt x="167" y="77"/>
                    </a:cubicBezTo>
                    <a:cubicBezTo>
                      <a:pt x="167" y="84"/>
                      <a:pt x="167" y="92"/>
                      <a:pt x="165" y="100"/>
                    </a:cubicBezTo>
                    <a:cubicBezTo>
                      <a:pt x="164" y="108"/>
                      <a:pt x="161" y="115"/>
                      <a:pt x="157" y="122"/>
                    </a:cubicBezTo>
                    <a:cubicBezTo>
                      <a:pt x="152" y="132"/>
                      <a:pt x="145" y="141"/>
                      <a:pt x="137" y="148"/>
                    </a:cubicBezTo>
                    <a:cubicBezTo>
                      <a:pt x="123" y="158"/>
                      <a:pt x="108" y="165"/>
                      <a:pt x="90" y="166"/>
                    </a:cubicBezTo>
                    <a:cubicBezTo>
                      <a:pt x="83" y="167"/>
                      <a:pt x="75" y="166"/>
                      <a:pt x="67" y="165"/>
                    </a:cubicBezTo>
                    <a:cubicBezTo>
                      <a:pt x="59" y="163"/>
                      <a:pt x="51" y="160"/>
                      <a:pt x="44" y="156"/>
                    </a:cubicBezTo>
                    <a:cubicBezTo>
                      <a:pt x="37" y="152"/>
                      <a:pt x="30" y="147"/>
                      <a:pt x="24" y="141"/>
                    </a:cubicBezTo>
                    <a:cubicBezTo>
                      <a:pt x="18" y="135"/>
                      <a:pt x="13" y="128"/>
                      <a:pt x="9" y="120"/>
                    </a:cubicBezTo>
                    <a:cubicBezTo>
                      <a:pt x="5" y="111"/>
                      <a:pt x="2" y="102"/>
                      <a:pt x="1" y="92"/>
                    </a:cubicBezTo>
                    <a:cubicBezTo>
                      <a:pt x="1" y="90"/>
                      <a:pt x="1" y="88"/>
                      <a:pt x="0" y="87"/>
                    </a:cubicBezTo>
                    <a:close/>
                    <a:moveTo>
                      <a:pt x="84" y="146"/>
                    </a:moveTo>
                    <a:cubicBezTo>
                      <a:pt x="118" y="146"/>
                      <a:pt x="146" y="118"/>
                      <a:pt x="146" y="83"/>
                    </a:cubicBezTo>
                    <a:cubicBezTo>
                      <a:pt x="146" y="49"/>
                      <a:pt x="119" y="21"/>
                      <a:pt x="84" y="21"/>
                    </a:cubicBezTo>
                    <a:cubicBezTo>
                      <a:pt x="49" y="21"/>
                      <a:pt x="21" y="48"/>
                      <a:pt x="21" y="83"/>
                    </a:cubicBezTo>
                    <a:cubicBezTo>
                      <a:pt x="21" y="118"/>
                      <a:pt x="49" y="146"/>
                      <a:pt x="84" y="1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sp>
            <p:nvSpPr>
              <p:cNvPr id="75" name="Freeform 19"/>
              <p:cNvSpPr>
                <a:spLocks/>
              </p:cNvSpPr>
              <p:nvPr/>
            </p:nvSpPr>
            <p:spPr bwMode="auto">
              <a:xfrm>
                <a:off x="3775" y="2095"/>
                <a:ext cx="127" cy="130"/>
              </a:xfrm>
              <a:custGeom>
                <a:avLst/>
                <a:gdLst>
                  <a:gd name="T0" fmla="*/ 21 w 53"/>
                  <a:gd name="T1" fmla="*/ 33 h 54"/>
                  <a:gd name="T2" fmla="*/ 41 w 53"/>
                  <a:gd name="T3" fmla="*/ 33 h 54"/>
                  <a:gd name="T4" fmla="*/ 44 w 53"/>
                  <a:gd name="T5" fmla="*/ 33 h 54"/>
                  <a:gd name="T6" fmla="*/ 52 w 53"/>
                  <a:gd name="T7" fmla="*/ 44 h 54"/>
                  <a:gd name="T8" fmla="*/ 42 w 53"/>
                  <a:gd name="T9" fmla="*/ 54 h 54"/>
                  <a:gd name="T10" fmla="*/ 11 w 53"/>
                  <a:gd name="T11" fmla="*/ 54 h 54"/>
                  <a:gd name="T12" fmla="*/ 0 w 53"/>
                  <a:gd name="T13" fmla="*/ 43 h 54"/>
                  <a:gd name="T14" fmla="*/ 0 w 53"/>
                  <a:gd name="T15" fmla="*/ 12 h 54"/>
                  <a:gd name="T16" fmla="*/ 8 w 53"/>
                  <a:gd name="T17" fmla="*/ 2 h 54"/>
                  <a:gd name="T18" fmla="*/ 21 w 53"/>
                  <a:gd name="T19" fmla="*/ 12 h 54"/>
                  <a:gd name="T20" fmla="*/ 21 w 53"/>
                  <a:gd name="T21" fmla="*/ 32 h 54"/>
                  <a:gd name="T22" fmla="*/ 21 w 53"/>
                  <a:gd name="T23" fmla="*/ 3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54">
                    <a:moveTo>
                      <a:pt x="21" y="33"/>
                    </a:moveTo>
                    <a:cubicBezTo>
                      <a:pt x="28" y="33"/>
                      <a:pt x="35" y="33"/>
                      <a:pt x="41" y="33"/>
                    </a:cubicBezTo>
                    <a:cubicBezTo>
                      <a:pt x="42" y="33"/>
                      <a:pt x="43" y="33"/>
                      <a:pt x="44" y="33"/>
                    </a:cubicBezTo>
                    <a:cubicBezTo>
                      <a:pt x="49" y="34"/>
                      <a:pt x="53" y="39"/>
                      <a:pt x="52" y="44"/>
                    </a:cubicBezTo>
                    <a:cubicBezTo>
                      <a:pt x="51" y="50"/>
                      <a:pt x="47" y="54"/>
                      <a:pt x="42" y="54"/>
                    </a:cubicBezTo>
                    <a:cubicBezTo>
                      <a:pt x="31" y="54"/>
                      <a:pt x="21" y="54"/>
                      <a:pt x="11" y="54"/>
                    </a:cubicBezTo>
                    <a:cubicBezTo>
                      <a:pt x="5" y="54"/>
                      <a:pt x="0" y="49"/>
                      <a:pt x="0" y="43"/>
                    </a:cubicBezTo>
                    <a:cubicBezTo>
                      <a:pt x="0" y="33"/>
                      <a:pt x="0" y="23"/>
                      <a:pt x="0" y="12"/>
                    </a:cubicBezTo>
                    <a:cubicBezTo>
                      <a:pt x="0" y="7"/>
                      <a:pt x="4" y="3"/>
                      <a:pt x="8" y="2"/>
                    </a:cubicBezTo>
                    <a:cubicBezTo>
                      <a:pt x="15" y="0"/>
                      <a:pt x="21" y="5"/>
                      <a:pt x="21" y="12"/>
                    </a:cubicBezTo>
                    <a:cubicBezTo>
                      <a:pt x="21" y="19"/>
                      <a:pt x="21" y="25"/>
                      <a:pt x="21" y="32"/>
                    </a:cubicBezTo>
                    <a:cubicBezTo>
                      <a:pt x="21" y="32"/>
                      <a:pt x="21" y="33"/>
                      <a:pt x="21"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grpSp>
        <p:grpSp>
          <p:nvGrpSpPr>
            <p:cNvPr id="68" name="Group 22"/>
            <p:cNvGrpSpPr>
              <a:grpSpLocks noChangeAspect="1"/>
            </p:cNvGrpSpPr>
            <p:nvPr/>
          </p:nvGrpSpPr>
          <p:grpSpPr bwMode="auto">
            <a:xfrm>
              <a:off x="2097085" y="1851028"/>
              <a:ext cx="390525" cy="352425"/>
              <a:chOff x="1321" y="1166"/>
              <a:chExt cx="246" cy="222"/>
            </a:xfrm>
            <a:solidFill>
              <a:schemeClr val="bg1"/>
            </a:solidFill>
          </p:grpSpPr>
          <p:sp>
            <p:nvSpPr>
              <p:cNvPr id="72" name="Freeform 24"/>
              <p:cNvSpPr>
                <a:spLocks/>
              </p:cNvSpPr>
              <p:nvPr/>
            </p:nvSpPr>
            <p:spPr bwMode="auto">
              <a:xfrm>
                <a:off x="1321" y="1166"/>
                <a:ext cx="246" cy="134"/>
              </a:xfrm>
              <a:custGeom>
                <a:avLst/>
                <a:gdLst>
                  <a:gd name="T0" fmla="*/ 0 w 167"/>
                  <a:gd name="T1" fmla="*/ 64 h 91"/>
                  <a:gd name="T2" fmla="*/ 10 w 167"/>
                  <a:gd name="T3" fmla="*/ 57 h 91"/>
                  <a:gd name="T4" fmla="*/ 83 w 167"/>
                  <a:gd name="T5" fmla="*/ 0 h 91"/>
                  <a:gd name="T6" fmla="*/ 84 w 167"/>
                  <a:gd name="T7" fmla="*/ 0 h 91"/>
                  <a:gd name="T8" fmla="*/ 166 w 167"/>
                  <a:gd name="T9" fmla="*/ 64 h 91"/>
                  <a:gd name="T10" fmla="*/ 167 w 167"/>
                  <a:gd name="T11" fmla="*/ 65 h 91"/>
                  <a:gd name="T12" fmla="*/ 167 w 167"/>
                  <a:gd name="T13" fmla="*/ 90 h 91"/>
                  <a:gd name="T14" fmla="*/ 167 w 167"/>
                  <a:gd name="T15" fmla="*/ 91 h 91"/>
                  <a:gd name="T16" fmla="*/ 166 w 167"/>
                  <a:gd name="T17" fmla="*/ 90 h 91"/>
                  <a:gd name="T18" fmla="*/ 84 w 167"/>
                  <a:gd name="T19" fmla="*/ 27 h 91"/>
                  <a:gd name="T20" fmla="*/ 83 w 167"/>
                  <a:gd name="T21" fmla="*/ 27 h 91"/>
                  <a:gd name="T22" fmla="*/ 1 w 167"/>
                  <a:gd name="T23" fmla="*/ 90 h 91"/>
                  <a:gd name="T24" fmla="*/ 0 w 167"/>
                  <a:gd name="T25" fmla="*/ 91 h 91"/>
                  <a:gd name="T26" fmla="*/ 0 w 167"/>
                  <a:gd name="T27" fmla="*/ 64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7" h="91">
                    <a:moveTo>
                      <a:pt x="0" y="64"/>
                    </a:moveTo>
                    <a:cubicBezTo>
                      <a:pt x="4" y="62"/>
                      <a:pt x="7" y="59"/>
                      <a:pt x="10" y="57"/>
                    </a:cubicBezTo>
                    <a:cubicBezTo>
                      <a:pt x="34" y="38"/>
                      <a:pt x="59" y="19"/>
                      <a:pt x="83" y="0"/>
                    </a:cubicBezTo>
                    <a:cubicBezTo>
                      <a:pt x="83" y="0"/>
                      <a:pt x="84" y="0"/>
                      <a:pt x="84" y="0"/>
                    </a:cubicBezTo>
                    <a:cubicBezTo>
                      <a:pt x="111" y="22"/>
                      <a:pt x="139" y="43"/>
                      <a:pt x="166" y="64"/>
                    </a:cubicBezTo>
                    <a:cubicBezTo>
                      <a:pt x="166" y="64"/>
                      <a:pt x="167" y="65"/>
                      <a:pt x="167" y="65"/>
                    </a:cubicBezTo>
                    <a:cubicBezTo>
                      <a:pt x="167" y="73"/>
                      <a:pt x="167" y="82"/>
                      <a:pt x="167" y="90"/>
                    </a:cubicBezTo>
                    <a:cubicBezTo>
                      <a:pt x="167" y="90"/>
                      <a:pt x="167" y="90"/>
                      <a:pt x="167" y="91"/>
                    </a:cubicBezTo>
                    <a:cubicBezTo>
                      <a:pt x="166" y="91"/>
                      <a:pt x="166" y="90"/>
                      <a:pt x="166" y="90"/>
                    </a:cubicBezTo>
                    <a:cubicBezTo>
                      <a:pt x="139" y="69"/>
                      <a:pt x="111" y="48"/>
                      <a:pt x="84" y="27"/>
                    </a:cubicBezTo>
                    <a:cubicBezTo>
                      <a:pt x="84" y="26"/>
                      <a:pt x="83" y="26"/>
                      <a:pt x="83" y="27"/>
                    </a:cubicBezTo>
                    <a:cubicBezTo>
                      <a:pt x="55" y="48"/>
                      <a:pt x="28" y="69"/>
                      <a:pt x="1" y="90"/>
                    </a:cubicBezTo>
                    <a:cubicBezTo>
                      <a:pt x="1" y="90"/>
                      <a:pt x="0" y="91"/>
                      <a:pt x="0" y="91"/>
                    </a:cubicBezTo>
                    <a:cubicBezTo>
                      <a:pt x="0" y="82"/>
                      <a:pt x="0" y="73"/>
                      <a:pt x="0" y="6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sp>
            <p:nvSpPr>
              <p:cNvPr id="73" name="Freeform 25"/>
              <p:cNvSpPr>
                <a:spLocks/>
              </p:cNvSpPr>
              <p:nvPr/>
            </p:nvSpPr>
            <p:spPr bwMode="auto">
              <a:xfrm>
                <a:off x="1352" y="1228"/>
                <a:ext cx="184" cy="160"/>
              </a:xfrm>
              <a:custGeom>
                <a:avLst/>
                <a:gdLst>
                  <a:gd name="T0" fmla="*/ 125 w 125"/>
                  <a:gd name="T1" fmla="*/ 109 h 109"/>
                  <a:gd name="T2" fmla="*/ 83 w 125"/>
                  <a:gd name="T3" fmla="*/ 109 h 109"/>
                  <a:gd name="T4" fmla="*/ 83 w 125"/>
                  <a:gd name="T5" fmla="*/ 67 h 109"/>
                  <a:gd name="T6" fmla="*/ 42 w 125"/>
                  <a:gd name="T7" fmla="*/ 67 h 109"/>
                  <a:gd name="T8" fmla="*/ 42 w 125"/>
                  <a:gd name="T9" fmla="*/ 109 h 109"/>
                  <a:gd name="T10" fmla="*/ 0 w 125"/>
                  <a:gd name="T11" fmla="*/ 109 h 109"/>
                  <a:gd name="T12" fmla="*/ 0 w 125"/>
                  <a:gd name="T13" fmla="*/ 108 h 109"/>
                  <a:gd name="T14" fmla="*/ 0 w 125"/>
                  <a:gd name="T15" fmla="*/ 47 h 109"/>
                  <a:gd name="T16" fmla="*/ 1 w 125"/>
                  <a:gd name="T17" fmla="*/ 46 h 109"/>
                  <a:gd name="T18" fmla="*/ 62 w 125"/>
                  <a:gd name="T19" fmla="*/ 0 h 109"/>
                  <a:gd name="T20" fmla="*/ 63 w 125"/>
                  <a:gd name="T21" fmla="*/ 0 h 109"/>
                  <a:gd name="T22" fmla="*/ 124 w 125"/>
                  <a:gd name="T23" fmla="*/ 46 h 109"/>
                  <a:gd name="T24" fmla="*/ 125 w 125"/>
                  <a:gd name="T25" fmla="*/ 47 h 109"/>
                  <a:gd name="T26" fmla="*/ 125 w 125"/>
                  <a:gd name="T27" fmla="*/ 108 h 109"/>
                  <a:gd name="T28" fmla="*/ 125 w 125"/>
                  <a:gd name="T2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5" h="109">
                    <a:moveTo>
                      <a:pt x="125" y="109"/>
                    </a:moveTo>
                    <a:cubicBezTo>
                      <a:pt x="111" y="109"/>
                      <a:pt x="97" y="109"/>
                      <a:pt x="83" y="109"/>
                    </a:cubicBezTo>
                    <a:cubicBezTo>
                      <a:pt x="83" y="95"/>
                      <a:pt x="83" y="81"/>
                      <a:pt x="83" y="67"/>
                    </a:cubicBezTo>
                    <a:cubicBezTo>
                      <a:pt x="69" y="67"/>
                      <a:pt x="56" y="67"/>
                      <a:pt x="42" y="67"/>
                    </a:cubicBezTo>
                    <a:cubicBezTo>
                      <a:pt x="42" y="81"/>
                      <a:pt x="42" y="95"/>
                      <a:pt x="42" y="109"/>
                    </a:cubicBezTo>
                    <a:cubicBezTo>
                      <a:pt x="28" y="109"/>
                      <a:pt x="14" y="109"/>
                      <a:pt x="0" y="109"/>
                    </a:cubicBezTo>
                    <a:cubicBezTo>
                      <a:pt x="0" y="109"/>
                      <a:pt x="0" y="108"/>
                      <a:pt x="0" y="108"/>
                    </a:cubicBezTo>
                    <a:cubicBezTo>
                      <a:pt x="0" y="88"/>
                      <a:pt x="0" y="68"/>
                      <a:pt x="0" y="47"/>
                    </a:cubicBezTo>
                    <a:cubicBezTo>
                      <a:pt x="0" y="47"/>
                      <a:pt x="0" y="46"/>
                      <a:pt x="1" y="46"/>
                    </a:cubicBezTo>
                    <a:cubicBezTo>
                      <a:pt x="21" y="31"/>
                      <a:pt x="41" y="15"/>
                      <a:pt x="62" y="0"/>
                    </a:cubicBezTo>
                    <a:cubicBezTo>
                      <a:pt x="62" y="0"/>
                      <a:pt x="63" y="0"/>
                      <a:pt x="63" y="0"/>
                    </a:cubicBezTo>
                    <a:cubicBezTo>
                      <a:pt x="83" y="15"/>
                      <a:pt x="104" y="31"/>
                      <a:pt x="124" y="46"/>
                    </a:cubicBezTo>
                    <a:cubicBezTo>
                      <a:pt x="125" y="46"/>
                      <a:pt x="125" y="47"/>
                      <a:pt x="125" y="47"/>
                    </a:cubicBezTo>
                    <a:cubicBezTo>
                      <a:pt x="125" y="67"/>
                      <a:pt x="125" y="88"/>
                      <a:pt x="125" y="108"/>
                    </a:cubicBezTo>
                    <a:cubicBezTo>
                      <a:pt x="125" y="108"/>
                      <a:pt x="125" y="108"/>
                      <a:pt x="125" y="10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grpSp>
        <p:grpSp>
          <p:nvGrpSpPr>
            <p:cNvPr id="69" name="Group 28"/>
            <p:cNvGrpSpPr>
              <a:grpSpLocks noChangeAspect="1"/>
            </p:cNvGrpSpPr>
            <p:nvPr/>
          </p:nvGrpSpPr>
          <p:grpSpPr bwMode="auto">
            <a:xfrm>
              <a:off x="4629150" y="1865313"/>
              <a:ext cx="363537" cy="369887"/>
              <a:chOff x="2916" y="1175"/>
              <a:chExt cx="229" cy="233"/>
            </a:xfrm>
            <a:solidFill>
              <a:schemeClr val="bg1"/>
            </a:solidFill>
          </p:grpSpPr>
          <p:sp>
            <p:nvSpPr>
              <p:cNvPr id="70" name="Freeform 30"/>
              <p:cNvSpPr>
                <a:spLocks noEditPoints="1"/>
              </p:cNvSpPr>
              <p:nvPr/>
            </p:nvSpPr>
            <p:spPr bwMode="auto">
              <a:xfrm>
                <a:off x="2916" y="1175"/>
                <a:ext cx="229" cy="233"/>
              </a:xfrm>
              <a:custGeom>
                <a:avLst/>
                <a:gdLst>
                  <a:gd name="T0" fmla="*/ 106 w 156"/>
                  <a:gd name="T1" fmla="*/ 127 h 159"/>
                  <a:gd name="T2" fmla="*/ 19 w 156"/>
                  <a:gd name="T3" fmla="*/ 111 h 159"/>
                  <a:gd name="T4" fmla="*/ 25 w 156"/>
                  <a:gd name="T5" fmla="*/ 26 h 159"/>
                  <a:gd name="T6" fmla="*/ 110 w 156"/>
                  <a:gd name="T7" fmla="*/ 19 h 159"/>
                  <a:gd name="T8" fmla="*/ 130 w 156"/>
                  <a:gd name="T9" fmla="*/ 44 h 159"/>
                  <a:gd name="T10" fmla="*/ 136 w 156"/>
                  <a:gd name="T11" fmla="*/ 76 h 159"/>
                  <a:gd name="T12" fmla="*/ 126 w 156"/>
                  <a:gd name="T13" fmla="*/ 107 h 159"/>
                  <a:gd name="T14" fmla="*/ 127 w 156"/>
                  <a:gd name="T15" fmla="*/ 108 h 159"/>
                  <a:gd name="T16" fmla="*/ 150 w 156"/>
                  <a:gd name="T17" fmla="*/ 131 h 159"/>
                  <a:gd name="T18" fmla="*/ 154 w 156"/>
                  <a:gd name="T19" fmla="*/ 147 h 159"/>
                  <a:gd name="T20" fmla="*/ 132 w 156"/>
                  <a:gd name="T21" fmla="*/ 152 h 159"/>
                  <a:gd name="T22" fmla="*/ 130 w 156"/>
                  <a:gd name="T23" fmla="*/ 151 h 159"/>
                  <a:gd name="T24" fmla="*/ 107 w 156"/>
                  <a:gd name="T25" fmla="*/ 128 h 159"/>
                  <a:gd name="T26" fmla="*/ 106 w 156"/>
                  <a:gd name="T27" fmla="*/ 127 h 159"/>
                  <a:gd name="T28" fmla="*/ 24 w 156"/>
                  <a:gd name="T29" fmla="*/ 72 h 159"/>
                  <a:gd name="T30" fmla="*/ 71 w 156"/>
                  <a:gd name="T31" fmla="*/ 119 h 159"/>
                  <a:gd name="T32" fmla="*/ 118 w 156"/>
                  <a:gd name="T33" fmla="*/ 72 h 159"/>
                  <a:gd name="T34" fmla="*/ 71 w 156"/>
                  <a:gd name="T35" fmla="*/ 25 h 159"/>
                  <a:gd name="T36" fmla="*/ 24 w 156"/>
                  <a:gd name="T37" fmla="*/ 7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6" h="159">
                    <a:moveTo>
                      <a:pt x="106" y="127"/>
                    </a:moveTo>
                    <a:cubicBezTo>
                      <a:pt x="76" y="146"/>
                      <a:pt x="38" y="137"/>
                      <a:pt x="19" y="111"/>
                    </a:cubicBezTo>
                    <a:cubicBezTo>
                      <a:pt x="0" y="86"/>
                      <a:pt x="1" y="49"/>
                      <a:pt x="25" y="26"/>
                    </a:cubicBezTo>
                    <a:cubicBezTo>
                      <a:pt x="47" y="3"/>
                      <a:pt x="83" y="0"/>
                      <a:pt x="110" y="19"/>
                    </a:cubicBezTo>
                    <a:cubicBezTo>
                      <a:pt x="119" y="26"/>
                      <a:pt x="126" y="34"/>
                      <a:pt x="130" y="44"/>
                    </a:cubicBezTo>
                    <a:cubicBezTo>
                      <a:pt x="135" y="55"/>
                      <a:pt x="137" y="65"/>
                      <a:pt x="136" y="76"/>
                    </a:cubicBezTo>
                    <a:cubicBezTo>
                      <a:pt x="135" y="87"/>
                      <a:pt x="132" y="98"/>
                      <a:pt x="126" y="107"/>
                    </a:cubicBezTo>
                    <a:cubicBezTo>
                      <a:pt x="126" y="107"/>
                      <a:pt x="126" y="108"/>
                      <a:pt x="127" y="108"/>
                    </a:cubicBezTo>
                    <a:cubicBezTo>
                      <a:pt x="134" y="116"/>
                      <a:pt x="142" y="124"/>
                      <a:pt x="150" y="131"/>
                    </a:cubicBezTo>
                    <a:cubicBezTo>
                      <a:pt x="155" y="136"/>
                      <a:pt x="156" y="141"/>
                      <a:pt x="154" y="147"/>
                    </a:cubicBezTo>
                    <a:cubicBezTo>
                      <a:pt x="151" y="156"/>
                      <a:pt x="139" y="159"/>
                      <a:pt x="132" y="152"/>
                    </a:cubicBezTo>
                    <a:cubicBezTo>
                      <a:pt x="131" y="152"/>
                      <a:pt x="131" y="151"/>
                      <a:pt x="130" y="151"/>
                    </a:cubicBezTo>
                    <a:cubicBezTo>
                      <a:pt x="122" y="143"/>
                      <a:pt x="115" y="135"/>
                      <a:pt x="107" y="128"/>
                    </a:cubicBezTo>
                    <a:cubicBezTo>
                      <a:pt x="107" y="127"/>
                      <a:pt x="106" y="127"/>
                      <a:pt x="106" y="127"/>
                    </a:cubicBezTo>
                    <a:close/>
                    <a:moveTo>
                      <a:pt x="24" y="72"/>
                    </a:moveTo>
                    <a:cubicBezTo>
                      <a:pt x="24" y="98"/>
                      <a:pt x="45" y="119"/>
                      <a:pt x="71" y="119"/>
                    </a:cubicBezTo>
                    <a:cubicBezTo>
                      <a:pt x="97" y="119"/>
                      <a:pt x="118" y="98"/>
                      <a:pt x="118" y="72"/>
                    </a:cubicBezTo>
                    <a:cubicBezTo>
                      <a:pt x="118" y="46"/>
                      <a:pt x="97" y="25"/>
                      <a:pt x="71" y="25"/>
                    </a:cubicBezTo>
                    <a:cubicBezTo>
                      <a:pt x="45" y="25"/>
                      <a:pt x="24" y="46"/>
                      <a:pt x="24"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sp>
            <p:nvSpPr>
              <p:cNvPr id="71" name="Freeform 32"/>
              <p:cNvSpPr>
                <a:spLocks/>
              </p:cNvSpPr>
              <p:nvPr/>
            </p:nvSpPr>
            <p:spPr bwMode="auto">
              <a:xfrm>
                <a:off x="2977" y="1240"/>
                <a:ext cx="86" cy="82"/>
              </a:xfrm>
              <a:custGeom>
                <a:avLst/>
                <a:gdLst>
                  <a:gd name="T0" fmla="*/ 20 w 58"/>
                  <a:gd name="T1" fmla="*/ 19 h 56"/>
                  <a:gd name="T2" fmla="*/ 20 w 58"/>
                  <a:gd name="T3" fmla="*/ 18 h 56"/>
                  <a:gd name="T4" fmla="*/ 20 w 58"/>
                  <a:gd name="T5" fmla="*/ 9 h 56"/>
                  <a:gd name="T6" fmla="*/ 28 w 58"/>
                  <a:gd name="T7" fmla="*/ 0 h 56"/>
                  <a:gd name="T8" fmla="*/ 38 w 58"/>
                  <a:gd name="T9" fmla="*/ 7 h 56"/>
                  <a:gd name="T10" fmla="*/ 38 w 58"/>
                  <a:gd name="T11" fmla="*/ 10 h 56"/>
                  <a:gd name="T12" fmla="*/ 38 w 58"/>
                  <a:gd name="T13" fmla="*/ 18 h 56"/>
                  <a:gd name="T14" fmla="*/ 38 w 58"/>
                  <a:gd name="T15" fmla="*/ 19 h 56"/>
                  <a:gd name="T16" fmla="*/ 39 w 58"/>
                  <a:gd name="T17" fmla="*/ 19 h 56"/>
                  <a:gd name="T18" fmla="*/ 48 w 58"/>
                  <a:gd name="T19" fmla="*/ 19 h 56"/>
                  <a:gd name="T20" fmla="*/ 57 w 58"/>
                  <a:gd name="T21" fmla="*/ 27 h 56"/>
                  <a:gd name="T22" fmla="*/ 50 w 58"/>
                  <a:gd name="T23" fmla="*/ 37 h 56"/>
                  <a:gd name="T24" fmla="*/ 47 w 58"/>
                  <a:gd name="T25" fmla="*/ 37 h 56"/>
                  <a:gd name="T26" fmla="*/ 39 w 58"/>
                  <a:gd name="T27" fmla="*/ 37 h 56"/>
                  <a:gd name="T28" fmla="*/ 38 w 58"/>
                  <a:gd name="T29" fmla="*/ 37 h 56"/>
                  <a:gd name="T30" fmla="*/ 38 w 58"/>
                  <a:gd name="T31" fmla="*/ 38 h 56"/>
                  <a:gd name="T32" fmla="*/ 38 w 58"/>
                  <a:gd name="T33" fmla="*/ 46 h 56"/>
                  <a:gd name="T34" fmla="*/ 28 w 58"/>
                  <a:gd name="T35" fmla="*/ 56 h 56"/>
                  <a:gd name="T36" fmla="*/ 20 w 58"/>
                  <a:gd name="T37" fmla="*/ 47 h 56"/>
                  <a:gd name="T38" fmla="*/ 20 w 58"/>
                  <a:gd name="T39" fmla="*/ 38 h 56"/>
                  <a:gd name="T40" fmla="*/ 20 w 58"/>
                  <a:gd name="T41" fmla="*/ 37 h 56"/>
                  <a:gd name="T42" fmla="*/ 19 w 58"/>
                  <a:gd name="T43" fmla="*/ 37 h 56"/>
                  <a:gd name="T44" fmla="*/ 10 w 58"/>
                  <a:gd name="T45" fmla="*/ 37 h 56"/>
                  <a:gd name="T46" fmla="*/ 1 w 58"/>
                  <a:gd name="T47" fmla="*/ 29 h 56"/>
                  <a:gd name="T48" fmla="*/ 7 w 58"/>
                  <a:gd name="T49" fmla="*/ 19 h 56"/>
                  <a:gd name="T50" fmla="*/ 11 w 58"/>
                  <a:gd name="T51" fmla="*/ 19 h 56"/>
                  <a:gd name="T52" fmla="*/ 19 w 58"/>
                  <a:gd name="T53" fmla="*/ 19 h 56"/>
                  <a:gd name="T54" fmla="*/ 20 w 58"/>
                  <a:gd name="T55" fmla="*/ 1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8" h="56">
                    <a:moveTo>
                      <a:pt x="20" y="19"/>
                    </a:moveTo>
                    <a:cubicBezTo>
                      <a:pt x="20" y="18"/>
                      <a:pt x="20" y="18"/>
                      <a:pt x="20" y="18"/>
                    </a:cubicBezTo>
                    <a:cubicBezTo>
                      <a:pt x="20" y="15"/>
                      <a:pt x="20" y="12"/>
                      <a:pt x="20" y="9"/>
                    </a:cubicBezTo>
                    <a:cubicBezTo>
                      <a:pt x="20" y="4"/>
                      <a:pt x="23" y="1"/>
                      <a:pt x="28" y="0"/>
                    </a:cubicBezTo>
                    <a:cubicBezTo>
                      <a:pt x="33" y="0"/>
                      <a:pt x="37" y="3"/>
                      <a:pt x="38" y="7"/>
                    </a:cubicBezTo>
                    <a:cubicBezTo>
                      <a:pt x="38" y="8"/>
                      <a:pt x="38" y="9"/>
                      <a:pt x="38" y="10"/>
                    </a:cubicBezTo>
                    <a:cubicBezTo>
                      <a:pt x="38" y="12"/>
                      <a:pt x="38" y="15"/>
                      <a:pt x="38" y="18"/>
                    </a:cubicBezTo>
                    <a:cubicBezTo>
                      <a:pt x="38" y="18"/>
                      <a:pt x="38" y="18"/>
                      <a:pt x="38" y="19"/>
                    </a:cubicBezTo>
                    <a:cubicBezTo>
                      <a:pt x="39" y="19"/>
                      <a:pt x="39" y="19"/>
                      <a:pt x="39" y="19"/>
                    </a:cubicBezTo>
                    <a:cubicBezTo>
                      <a:pt x="42" y="19"/>
                      <a:pt x="45" y="19"/>
                      <a:pt x="48" y="19"/>
                    </a:cubicBezTo>
                    <a:cubicBezTo>
                      <a:pt x="52" y="19"/>
                      <a:pt x="56" y="22"/>
                      <a:pt x="57" y="27"/>
                    </a:cubicBezTo>
                    <a:cubicBezTo>
                      <a:pt x="58" y="31"/>
                      <a:pt x="55" y="35"/>
                      <a:pt x="50" y="37"/>
                    </a:cubicBezTo>
                    <a:cubicBezTo>
                      <a:pt x="50" y="37"/>
                      <a:pt x="48" y="37"/>
                      <a:pt x="47" y="37"/>
                    </a:cubicBezTo>
                    <a:cubicBezTo>
                      <a:pt x="45" y="37"/>
                      <a:pt x="42" y="37"/>
                      <a:pt x="39" y="37"/>
                    </a:cubicBezTo>
                    <a:cubicBezTo>
                      <a:pt x="39" y="37"/>
                      <a:pt x="39" y="37"/>
                      <a:pt x="38" y="37"/>
                    </a:cubicBezTo>
                    <a:cubicBezTo>
                      <a:pt x="38" y="38"/>
                      <a:pt x="38" y="38"/>
                      <a:pt x="38" y="38"/>
                    </a:cubicBezTo>
                    <a:cubicBezTo>
                      <a:pt x="38" y="41"/>
                      <a:pt x="38" y="44"/>
                      <a:pt x="38" y="46"/>
                    </a:cubicBezTo>
                    <a:cubicBezTo>
                      <a:pt x="38" y="52"/>
                      <a:pt x="34" y="56"/>
                      <a:pt x="28" y="56"/>
                    </a:cubicBezTo>
                    <a:cubicBezTo>
                      <a:pt x="24" y="56"/>
                      <a:pt x="20" y="52"/>
                      <a:pt x="20" y="47"/>
                    </a:cubicBezTo>
                    <a:cubicBezTo>
                      <a:pt x="20" y="44"/>
                      <a:pt x="20" y="41"/>
                      <a:pt x="20" y="38"/>
                    </a:cubicBezTo>
                    <a:cubicBezTo>
                      <a:pt x="20" y="38"/>
                      <a:pt x="20" y="38"/>
                      <a:pt x="20" y="37"/>
                    </a:cubicBezTo>
                    <a:cubicBezTo>
                      <a:pt x="19" y="37"/>
                      <a:pt x="19" y="37"/>
                      <a:pt x="19" y="37"/>
                    </a:cubicBezTo>
                    <a:cubicBezTo>
                      <a:pt x="16" y="37"/>
                      <a:pt x="13" y="37"/>
                      <a:pt x="10" y="37"/>
                    </a:cubicBezTo>
                    <a:cubicBezTo>
                      <a:pt x="6" y="37"/>
                      <a:pt x="2" y="34"/>
                      <a:pt x="1" y="29"/>
                    </a:cubicBezTo>
                    <a:cubicBezTo>
                      <a:pt x="0" y="25"/>
                      <a:pt x="3" y="21"/>
                      <a:pt x="7" y="19"/>
                    </a:cubicBezTo>
                    <a:cubicBezTo>
                      <a:pt x="8" y="19"/>
                      <a:pt x="10" y="19"/>
                      <a:pt x="11" y="19"/>
                    </a:cubicBezTo>
                    <a:cubicBezTo>
                      <a:pt x="13" y="19"/>
                      <a:pt x="16" y="19"/>
                      <a:pt x="19" y="19"/>
                    </a:cubicBezTo>
                    <a:cubicBezTo>
                      <a:pt x="19" y="19"/>
                      <a:pt x="19" y="19"/>
                      <a:pt x="20"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zh-CN" altLang="en-US" sz="2000">
                  <a:solidFill>
                    <a:schemeClr val="bg1"/>
                  </a:solidFill>
                  <a:latin typeface="微软雅黑" pitchFamily="34" charset="-122"/>
                  <a:ea typeface="微软雅黑" pitchFamily="34" charset="-122"/>
                </a:endParaRPr>
              </a:p>
            </p:txBody>
          </p:sp>
        </p:grpSp>
      </p:grpSp>
      <p:sp>
        <p:nvSpPr>
          <p:cNvPr id="92" name="矩形 91"/>
          <p:cNvSpPr/>
          <p:nvPr/>
        </p:nvSpPr>
        <p:spPr>
          <a:xfrm>
            <a:off x="546063" y="4811723"/>
            <a:ext cx="10287072" cy="369332"/>
          </a:xfrm>
          <a:prstGeom prst="rect">
            <a:avLst/>
          </a:prstGeom>
        </p:spPr>
        <p:txBody>
          <a:bodyPr wrap="square">
            <a:spAutoFit/>
          </a:bodyPr>
          <a:lstStyle/>
          <a:p>
            <a:pPr algn="ctr"/>
            <a:r>
              <a:rPr lang="zh-CN" altLang="en-US" dirty="0" smtClean="0">
                <a:solidFill>
                  <a:schemeClr val="bg1"/>
                </a:solidFill>
              </a:rPr>
              <a:t>测试云化、测试服务化、敏捷化（</a:t>
            </a:r>
            <a:r>
              <a:rPr lang="en-US" altLang="zh-CN" dirty="0" smtClean="0">
                <a:solidFill>
                  <a:schemeClr val="bg1"/>
                </a:solidFill>
              </a:rPr>
              <a:t>CI/CD</a:t>
            </a:r>
            <a:r>
              <a:rPr lang="zh-CN" altLang="en-US" dirty="0" smtClean="0">
                <a:solidFill>
                  <a:schemeClr val="bg1"/>
                </a:solidFill>
              </a:rPr>
              <a:t>、</a:t>
            </a:r>
            <a:r>
              <a:rPr lang="en-US" altLang="zh-CN" dirty="0" smtClean="0">
                <a:solidFill>
                  <a:schemeClr val="bg1"/>
                </a:solidFill>
              </a:rPr>
              <a:t>DevOps</a:t>
            </a:r>
            <a:r>
              <a:rPr lang="zh-CN" altLang="en-US" dirty="0" smtClean="0">
                <a:solidFill>
                  <a:schemeClr val="bg1"/>
                </a:solidFill>
              </a:rPr>
              <a:t>，测试左移、测试右移）、测试智能化</a:t>
            </a:r>
            <a:endParaRPr lang="en-US" altLang="zh-CN" dirty="0" smtClean="0">
              <a:solidFill>
                <a:schemeClr val="bg1"/>
              </a:solidFill>
            </a:endParaRPr>
          </a:p>
        </p:txBody>
      </p:sp>
      <p:sp>
        <p:nvSpPr>
          <p:cNvPr id="94" name="TextBox 93"/>
          <p:cNvSpPr txBox="1"/>
          <p:nvPr/>
        </p:nvSpPr>
        <p:spPr>
          <a:xfrm>
            <a:off x="1260443" y="1811327"/>
            <a:ext cx="1107996" cy="369332"/>
          </a:xfrm>
          <a:prstGeom prst="rect">
            <a:avLst/>
          </a:prstGeom>
          <a:noFill/>
        </p:spPr>
        <p:txBody>
          <a:bodyPr wrap="none" rtlCol="0">
            <a:spAutoFit/>
          </a:bodyPr>
          <a:lstStyle/>
          <a:p>
            <a:r>
              <a:rPr lang="zh-CN" altLang="en-US" b="1" dirty="0" smtClean="0">
                <a:solidFill>
                  <a:schemeClr val="bg1"/>
                </a:solidFill>
              </a:rPr>
              <a:t>基于业务</a:t>
            </a:r>
            <a:endParaRPr lang="zh-CN" altLang="en-US" b="1" dirty="0">
              <a:solidFill>
                <a:schemeClr val="bg1"/>
              </a:solidFill>
            </a:endParaRPr>
          </a:p>
        </p:txBody>
      </p:sp>
      <p:sp>
        <p:nvSpPr>
          <p:cNvPr id="95" name="TextBox 94"/>
          <p:cNvSpPr txBox="1"/>
          <p:nvPr/>
        </p:nvSpPr>
        <p:spPr>
          <a:xfrm>
            <a:off x="3795785" y="1811327"/>
            <a:ext cx="1114408" cy="369332"/>
          </a:xfrm>
          <a:prstGeom prst="rect">
            <a:avLst/>
          </a:prstGeom>
          <a:noFill/>
        </p:spPr>
        <p:txBody>
          <a:bodyPr wrap="none" rtlCol="0">
            <a:spAutoFit/>
          </a:bodyPr>
          <a:lstStyle/>
          <a:p>
            <a:r>
              <a:rPr lang="zh-CN" altLang="en-US" b="1" dirty="0" smtClean="0">
                <a:solidFill>
                  <a:schemeClr val="bg1"/>
                </a:solidFill>
              </a:rPr>
              <a:t>基于测试</a:t>
            </a:r>
            <a:endParaRPr lang="zh-CN" altLang="en-US" b="1" dirty="0">
              <a:solidFill>
                <a:schemeClr val="bg1"/>
              </a:solidFill>
            </a:endParaRPr>
          </a:p>
        </p:txBody>
      </p:sp>
      <p:sp>
        <p:nvSpPr>
          <p:cNvPr id="96" name="TextBox 95"/>
          <p:cNvSpPr txBox="1"/>
          <p:nvPr/>
        </p:nvSpPr>
        <p:spPr>
          <a:xfrm>
            <a:off x="6271581" y="1811327"/>
            <a:ext cx="1346844" cy="369332"/>
          </a:xfrm>
          <a:prstGeom prst="rect">
            <a:avLst/>
          </a:prstGeom>
          <a:noFill/>
        </p:spPr>
        <p:txBody>
          <a:bodyPr wrap="none" rtlCol="0">
            <a:spAutoFit/>
          </a:bodyPr>
          <a:lstStyle/>
          <a:p>
            <a:r>
              <a:rPr lang="zh-CN" altLang="en-US" b="1" dirty="0" smtClean="0">
                <a:solidFill>
                  <a:schemeClr val="bg1"/>
                </a:solidFill>
              </a:rPr>
              <a:t>基于自动化</a:t>
            </a:r>
            <a:endParaRPr lang="zh-CN" altLang="en-US" b="1" dirty="0">
              <a:solidFill>
                <a:schemeClr val="bg1"/>
              </a:solidFill>
            </a:endParaRPr>
          </a:p>
        </p:txBody>
      </p:sp>
      <p:sp>
        <p:nvSpPr>
          <p:cNvPr id="97" name="TextBox 96"/>
          <p:cNvSpPr txBox="1"/>
          <p:nvPr/>
        </p:nvSpPr>
        <p:spPr>
          <a:xfrm>
            <a:off x="8904309" y="1811327"/>
            <a:ext cx="1114408" cy="369332"/>
          </a:xfrm>
          <a:prstGeom prst="rect">
            <a:avLst/>
          </a:prstGeom>
          <a:noFill/>
        </p:spPr>
        <p:txBody>
          <a:bodyPr wrap="none" rtlCol="0">
            <a:spAutoFit/>
          </a:bodyPr>
          <a:lstStyle/>
          <a:p>
            <a:r>
              <a:rPr lang="zh-CN" altLang="en-US" b="1" dirty="0" smtClean="0">
                <a:solidFill>
                  <a:schemeClr val="bg1"/>
                </a:solidFill>
              </a:rPr>
              <a:t>基于专项</a:t>
            </a:r>
            <a:endParaRPr lang="zh-CN" altLang="en-US" b="1" dirty="0">
              <a:solidFill>
                <a:schemeClr val="bg1"/>
              </a:solidFill>
            </a:endParaRP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429" y="143743"/>
            <a:ext cx="4536504" cy="461665"/>
          </a:xfrm>
          <a:prstGeom prst="rect">
            <a:avLst/>
          </a:prstGeom>
          <a:noFill/>
        </p:spPr>
        <p:txBody>
          <a:bodyPr wrap="square" rtlCol="0">
            <a:spAutoFit/>
          </a:bodyPr>
          <a:lstStyle/>
          <a:p>
            <a:r>
              <a:rPr lang="zh-CN" altLang="en-US" sz="2400" b="1" dirty="0" smtClean="0">
                <a:solidFill>
                  <a:srgbClr val="0070C0"/>
                </a:solidFill>
                <a:latin typeface="微软雅黑" pitchFamily="34" charset="-122"/>
                <a:ea typeface="微软雅黑" pitchFamily="34" charset="-122"/>
              </a:rPr>
              <a:t>测试行业的现状</a:t>
            </a:r>
            <a:endParaRPr lang="zh-CN" altLang="en-US" sz="2400" b="1" dirty="0">
              <a:solidFill>
                <a:srgbClr val="0070C0"/>
              </a:solidFill>
              <a:latin typeface="微软雅黑" pitchFamily="34" charset="-122"/>
              <a:ea typeface="微软雅黑" pitchFamily="34" charset="-122"/>
            </a:endParaRPr>
          </a:p>
        </p:txBody>
      </p:sp>
      <p:grpSp>
        <p:nvGrpSpPr>
          <p:cNvPr id="8" name="Gruppieren 19"/>
          <p:cNvGrpSpPr/>
          <p:nvPr/>
        </p:nvGrpSpPr>
        <p:grpSpPr>
          <a:xfrm>
            <a:off x="3000720" y="3168649"/>
            <a:ext cx="6332217" cy="3079609"/>
            <a:chOff x="-6894285" y="1632020"/>
            <a:chExt cx="6332217" cy="3079609"/>
          </a:xfrm>
          <a:effectLst>
            <a:outerShdw blurRad="685800" dist="88900" dir="2700000" sx="107000" sy="107000" algn="ctr" rotWithShape="0">
              <a:srgbClr val="000000">
                <a:alpha val="62000"/>
              </a:srgbClr>
            </a:outerShdw>
          </a:effectLst>
          <a:scene3d>
            <a:camera prst="perspectiveLeft" fov="4800000">
              <a:rot lat="17880000" lon="0" rev="0"/>
            </a:camera>
            <a:lightRig rig="threePt" dir="t">
              <a:rot lat="0" lon="0" rev="2400000"/>
            </a:lightRig>
          </a:scene3d>
        </p:grpSpPr>
        <p:sp>
          <p:nvSpPr>
            <p:cNvPr id="9" name="Pfeil nach links 15"/>
            <p:cNvSpPr/>
            <p:nvPr/>
          </p:nvSpPr>
          <p:spPr>
            <a:xfrm>
              <a:off x="-4351893" y="1632020"/>
              <a:ext cx="3789825" cy="2053073"/>
            </a:xfrm>
            <a:prstGeom prst="leftArrow">
              <a:avLst>
                <a:gd name="adj1" fmla="val 48544"/>
                <a:gd name="adj2" fmla="val 83864"/>
              </a:avLst>
            </a:prstGeom>
            <a:solidFill>
              <a:srgbClr val="FFC000"/>
            </a:solidFill>
            <a:ln w="34925" cap="flat" cmpd="sng" algn="ctr">
              <a:noFill/>
              <a:prstDash val="solid"/>
            </a:ln>
            <a:effectLst>
              <a:outerShdw blurRad="317500" dir="2700000" algn="ctr">
                <a:srgbClr val="000000">
                  <a:alpha val="43000"/>
                </a:srgbClr>
              </a:outerShdw>
            </a:effectLst>
            <a:sp3d extrusionH="381000"/>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3200" b="0" i="0" u="none" strike="noStrike" kern="0" cap="none" spc="0" normalizeH="0" baseline="0" noProof="1">
                <a:ln>
                  <a:noFill/>
                </a:ln>
                <a:solidFill>
                  <a:srgbClr val="FFFFFF"/>
                </a:solidFill>
                <a:effectLst/>
                <a:uLnTx/>
                <a:uFillTx/>
                <a:latin typeface="Arial"/>
                <a:ea typeface="+mn-ea"/>
                <a:cs typeface="+mn-cs"/>
              </a:endParaRPr>
            </a:p>
          </p:txBody>
        </p:sp>
        <p:sp>
          <p:nvSpPr>
            <p:cNvPr id="10" name="Pfeil nach links 16"/>
            <p:cNvSpPr/>
            <p:nvPr/>
          </p:nvSpPr>
          <p:spPr>
            <a:xfrm rot="10800000" flipV="1">
              <a:off x="-6894285" y="2658556"/>
              <a:ext cx="3789825" cy="2053073"/>
            </a:xfrm>
            <a:prstGeom prst="leftArrow">
              <a:avLst>
                <a:gd name="adj1" fmla="val 48544"/>
                <a:gd name="adj2" fmla="val 83864"/>
              </a:avLst>
            </a:prstGeom>
            <a:solidFill>
              <a:srgbClr val="0070C0"/>
            </a:solidFill>
            <a:ln w="34925" cap="flat" cmpd="sng" algn="ctr">
              <a:noFill/>
              <a:prstDash val="solid"/>
            </a:ln>
            <a:effectLst>
              <a:outerShdw blurRad="317500" dir="2700000" algn="ctr">
                <a:srgbClr val="000000">
                  <a:alpha val="43000"/>
                </a:srgbClr>
              </a:outerShdw>
            </a:effectLst>
            <a:sp3d extrusionH="381000"/>
          </p:spPr>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400" b="0" i="0" u="none" strike="noStrike" kern="0" cap="none" spc="0" normalizeH="0" baseline="0" noProof="1">
                <a:ln>
                  <a:noFill/>
                </a:ln>
                <a:solidFill>
                  <a:srgbClr val="000000"/>
                </a:solidFill>
                <a:effectLst/>
                <a:uLnTx/>
                <a:uFillTx/>
                <a:latin typeface="Arial"/>
                <a:ea typeface="+mn-ea"/>
                <a:cs typeface="+mn-cs"/>
              </a:endParaRPr>
            </a:p>
          </p:txBody>
        </p:sp>
      </p:grpSp>
      <p:sp>
        <p:nvSpPr>
          <p:cNvPr id="11" name="Rectangle 19"/>
          <p:cNvSpPr>
            <a:spLocks noChangeArrowheads="1"/>
          </p:cNvSpPr>
          <p:nvPr/>
        </p:nvSpPr>
        <p:spPr bwMode="gray">
          <a:xfrm>
            <a:off x="1514505" y="1226255"/>
            <a:ext cx="8461374" cy="360363"/>
          </a:xfrm>
          <a:prstGeom prst="rect">
            <a:avLst/>
          </a:prstGeom>
          <a:solidFill>
            <a:srgbClr val="0070C0"/>
          </a:solidFill>
          <a:ln w="12700" algn="ctr">
            <a:solidFill>
              <a:srgbClr val="C0C0C0"/>
            </a:solidFill>
            <a:miter lim="800000"/>
            <a:headEnd/>
            <a:tailEnd/>
          </a:ln>
        </p:spPr>
        <p:txBody>
          <a:bodyPr lIns="288000" tIns="0" rIns="0" bIns="0" anchor="ctr"/>
          <a:lstStyle/>
          <a:p>
            <a:pPr marL="0" marR="0" lvl="0" indent="0" defTabSz="801688" eaLnBrk="0" fontAlgn="auto" latinLnBrk="0" hangingPunct="0">
              <a:lnSpc>
                <a:spcPct val="100000"/>
              </a:lnSpc>
              <a:spcBef>
                <a:spcPts val="0"/>
              </a:spcBef>
              <a:spcAft>
                <a:spcPts val="0"/>
              </a:spcAft>
              <a:buClrTx/>
              <a:buSzTx/>
              <a:buFontTx/>
              <a:buNone/>
              <a:tabLst/>
              <a:defRPr/>
            </a:pPr>
            <a:r>
              <a:rPr kumimoji="0" lang="en-US" altLang="zh-CN" sz="1600" b="1" i="0" u="none" strike="noStrike" kern="0" cap="none" spc="0" normalizeH="0" baseline="0" noProof="1">
                <a:ln>
                  <a:noFill/>
                </a:ln>
                <a:solidFill>
                  <a:srgbClr val="FFFFFF"/>
                </a:solidFill>
                <a:effectLst/>
                <a:uLnTx/>
                <a:uFillTx/>
              </a:rPr>
              <a:t>Pro Arguments</a:t>
            </a:r>
          </a:p>
        </p:txBody>
      </p:sp>
      <p:sp>
        <p:nvSpPr>
          <p:cNvPr id="12" name="Rectangle 5"/>
          <p:cNvSpPr>
            <a:spLocks noChangeArrowheads="1"/>
          </p:cNvSpPr>
          <p:nvPr/>
        </p:nvSpPr>
        <p:spPr bwMode="gray">
          <a:xfrm>
            <a:off x="1514505" y="1586618"/>
            <a:ext cx="8461374" cy="2296411"/>
          </a:xfrm>
          <a:prstGeom prst="rect">
            <a:avLst/>
          </a:prstGeom>
          <a:gradFill rotWithShape="1">
            <a:gsLst>
              <a:gs pos="0">
                <a:srgbClr val="FFFFFF"/>
              </a:gs>
              <a:gs pos="100000">
                <a:srgbClr val="EAEAEA"/>
              </a:gs>
            </a:gsLst>
            <a:lin ang="5400000" scaled="1"/>
          </a:gradFill>
          <a:ln w="12700">
            <a:solidFill>
              <a:srgbClr val="C0C0C0"/>
            </a:solidFill>
            <a:miter lim="800000"/>
            <a:headEnd/>
            <a:tailEnd/>
          </a:ln>
        </p:spPr>
        <p:txBody>
          <a:bodyPr lIns="108000" tIns="108000" rIns="144000" bIns="72000"/>
          <a:lstStyle/>
          <a:p>
            <a:pPr marL="190500" indent="-190500">
              <a:lnSpc>
                <a:spcPct val="95000"/>
              </a:lnSpc>
              <a:spcAft>
                <a:spcPct val="40000"/>
              </a:spcAft>
              <a:buClr>
                <a:srgbClr val="292929"/>
              </a:buClr>
              <a:buFont typeface="Wingdings" pitchFamily="2" charset="2"/>
              <a:buChar char="§"/>
              <a:defRPr/>
            </a:pPr>
            <a:r>
              <a:rPr lang="zh-CN" altLang="en-US" sz="2000" kern="0" noProof="1" smtClean="0">
                <a:solidFill>
                  <a:srgbClr val="0070C0"/>
                </a:solidFill>
                <a:latin typeface="微软雅黑" pitchFamily="34" charset="-122"/>
                <a:ea typeface="微软雅黑" pitchFamily="34" charset="-122"/>
              </a:rPr>
              <a:t>非常关注自动化测试</a:t>
            </a:r>
            <a:endParaRPr lang="en-US" altLang="zh-CN" sz="2000" kern="0" noProof="1">
              <a:solidFill>
                <a:srgbClr val="0070C0"/>
              </a:solidFill>
              <a:latin typeface="微软雅黑" pitchFamily="34" charset="-122"/>
              <a:ea typeface="微软雅黑" pitchFamily="34" charset="-122"/>
            </a:endParaRPr>
          </a:p>
          <a:p>
            <a:pPr marL="190500" indent="-190500">
              <a:lnSpc>
                <a:spcPct val="95000"/>
              </a:lnSpc>
              <a:spcAft>
                <a:spcPct val="40000"/>
              </a:spcAft>
              <a:buClr>
                <a:srgbClr val="292929"/>
              </a:buClr>
              <a:buFont typeface="Wingdings" pitchFamily="2" charset="2"/>
              <a:buChar char="§"/>
              <a:defRPr/>
            </a:pPr>
            <a:r>
              <a:rPr lang="zh-CN" altLang="en-US" sz="2000" kern="0" noProof="1" smtClean="0">
                <a:solidFill>
                  <a:srgbClr val="0070C0"/>
                </a:solidFill>
                <a:latin typeface="微软雅黑" pitchFamily="34" charset="-122"/>
                <a:ea typeface="微软雅黑" pitchFamily="34" charset="-122"/>
              </a:rPr>
              <a:t>重视持续集成</a:t>
            </a:r>
            <a:endParaRPr lang="en-US" altLang="zh-CN" sz="2000" kern="0" noProof="1">
              <a:solidFill>
                <a:srgbClr val="0070C0"/>
              </a:solidFill>
              <a:latin typeface="微软雅黑" pitchFamily="34" charset="-122"/>
              <a:ea typeface="微软雅黑" pitchFamily="34" charset="-122"/>
            </a:endParaRPr>
          </a:p>
          <a:p>
            <a:pPr marL="190500" lvl="0" indent="-190500">
              <a:lnSpc>
                <a:spcPct val="95000"/>
              </a:lnSpc>
              <a:spcAft>
                <a:spcPct val="40000"/>
              </a:spcAft>
              <a:buClr>
                <a:srgbClr val="292929"/>
              </a:buClr>
              <a:buFont typeface="Wingdings" pitchFamily="2" charset="2"/>
              <a:buChar char="§"/>
              <a:defRPr/>
            </a:pPr>
            <a:r>
              <a:rPr lang="zh-CN" altLang="en-US" sz="2000" kern="0" noProof="1" smtClean="0">
                <a:solidFill>
                  <a:srgbClr val="0070C0"/>
                </a:solidFill>
                <a:latin typeface="微软雅黑" pitchFamily="34" charset="-122"/>
                <a:ea typeface="微软雅黑" pitchFamily="34" charset="-122"/>
              </a:rPr>
              <a:t>自建测试平台</a:t>
            </a:r>
            <a:endParaRPr lang="en-US" altLang="zh-CN" sz="2000" kern="0" noProof="1">
              <a:solidFill>
                <a:srgbClr val="0070C0"/>
              </a:solidFill>
              <a:latin typeface="微软雅黑" pitchFamily="34" charset="-122"/>
              <a:ea typeface="微软雅黑" pitchFamily="34" charset="-122"/>
            </a:endParaRPr>
          </a:p>
          <a:p>
            <a:pPr marL="190500" indent="-190500">
              <a:lnSpc>
                <a:spcPct val="95000"/>
              </a:lnSpc>
              <a:spcAft>
                <a:spcPct val="40000"/>
              </a:spcAft>
              <a:buClr>
                <a:srgbClr val="292929"/>
              </a:buClr>
              <a:buFont typeface="Wingdings" pitchFamily="2" charset="2"/>
              <a:buChar char="§"/>
              <a:defRPr/>
            </a:pPr>
            <a:r>
              <a:rPr lang="zh-CN" altLang="en-US" sz="2000" kern="0" noProof="1" smtClean="0">
                <a:solidFill>
                  <a:srgbClr val="0070C0"/>
                </a:solidFill>
                <a:latin typeface="微软雅黑" pitchFamily="34" charset="-122"/>
                <a:ea typeface="微软雅黑" pitchFamily="34" charset="-122"/>
              </a:rPr>
              <a:t>开始大量使用开源工具</a:t>
            </a:r>
            <a:endParaRPr lang="en-US" altLang="zh-CN" sz="2000" kern="0" noProof="1" smtClean="0">
              <a:solidFill>
                <a:srgbClr val="0070C0"/>
              </a:solidFill>
              <a:latin typeface="微软雅黑" pitchFamily="34" charset="-122"/>
              <a:ea typeface="微软雅黑" pitchFamily="34" charset="-122"/>
            </a:endParaRPr>
          </a:p>
          <a:p>
            <a:pPr marL="190500" indent="-190500">
              <a:lnSpc>
                <a:spcPct val="95000"/>
              </a:lnSpc>
              <a:spcAft>
                <a:spcPct val="40000"/>
              </a:spcAft>
              <a:buClr>
                <a:srgbClr val="292929"/>
              </a:buClr>
              <a:buFont typeface="Wingdings" pitchFamily="2" charset="2"/>
              <a:buChar char="§"/>
              <a:defRPr/>
            </a:pPr>
            <a:r>
              <a:rPr lang="zh-CN" altLang="en-US" sz="2000" kern="0" noProof="1" smtClean="0">
                <a:solidFill>
                  <a:srgbClr val="0070C0"/>
                </a:solidFill>
                <a:latin typeface="微软雅黑" pitchFamily="34" charset="-122"/>
                <a:ea typeface="微软雅黑" pitchFamily="34" charset="-122"/>
              </a:rPr>
              <a:t>代码静态测试有较大提升</a:t>
            </a:r>
            <a:endParaRPr lang="en-US" altLang="zh-CN" sz="2000" kern="0" noProof="1" smtClean="0">
              <a:solidFill>
                <a:srgbClr val="0070C0"/>
              </a:solidFill>
              <a:latin typeface="微软雅黑" pitchFamily="34" charset="-122"/>
              <a:ea typeface="微软雅黑" pitchFamily="34" charset="-122"/>
            </a:endParaRPr>
          </a:p>
          <a:p>
            <a:pPr marL="190500" indent="-190500">
              <a:lnSpc>
                <a:spcPct val="95000"/>
              </a:lnSpc>
              <a:spcAft>
                <a:spcPct val="40000"/>
              </a:spcAft>
              <a:buClr>
                <a:srgbClr val="292929"/>
              </a:buClr>
              <a:buFont typeface="Wingdings" pitchFamily="2" charset="2"/>
              <a:buChar char="§"/>
              <a:defRPr/>
            </a:pPr>
            <a:endParaRPr lang="en-US" altLang="zh-CN" sz="1600" dirty="0" smtClean="0"/>
          </a:p>
          <a:p>
            <a:pPr marL="190500" marR="0" lvl="0" indent="-190500" defTabSz="914400" eaLnBrk="1" fontAlgn="auto" latinLnBrk="0" hangingPunct="1">
              <a:lnSpc>
                <a:spcPct val="95000"/>
              </a:lnSpc>
              <a:spcBef>
                <a:spcPts val="0"/>
              </a:spcBef>
              <a:spcAft>
                <a:spcPct val="40000"/>
              </a:spcAft>
              <a:buClr>
                <a:srgbClr val="292929"/>
              </a:buClr>
              <a:buSzTx/>
              <a:buFont typeface="Wingdings" pitchFamily="2" charset="2"/>
              <a:buChar char="§"/>
              <a:tabLst/>
              <a:defRPr/>
            </a:pPr>
            <a:endParaRPr kumimoji="0" lang="en-US" altLang="zh-CN" sz="1600" b="0" i="0" u="none" strike="noStrike" kern="0" cap="none" spc="0" normalizeH="0" baseline="0" noProof="1">
              <a:ln>
                <a:noFill/>
              </a:ln>
              <a:solidFill>
                <a:srgbClr val="0070C0"/>
              </a:solidFill>
              <a:effectLst/>
              <a:uLnTx/>
              <a:uFillTx/>
            </a:endParaRPr>
          </a:p>
          <a:p>
            <a:pPr marL="190500" marR="0" lvl="0" indent="-190500" defTabSz="914400" eaLnBrk="1" fontAlgn="auto" latinLnBrk="0" hangingPunct="1">
              <a:lnSpc>
                <a:spcPct val="95000"/>
              </a:lnSpc>
              <a:spcBef>
                <a:spcPts val="0"/>
              </a:spcBef>
              <a:spcAft>
                <a:spcPct val="40000"/>
              </a:spcAft>
              <a:buClr>
                <a:srgbClr val="292929"/>
              </a:buClr>
              <a:buSzTx/>
              <a:buFont typeface="Wingdings" pitchFamily="2" charset="2"/>
              <a:buChar char="§"/>
              <a:tabLst/>
              <a:defRPr/>
            </a:pPr>
            <a:endParaRPr kumimoji="0" lang="en-US" altLang="zh-CN" sz="1600" b="0" i="0" u="none" strike="noStrike" kern="0" cap="none" spc="0" normalizeH="0" baseline="0" noProof="1">
              <a:ln>
                <a:noFill/>
              </a:ln>
              <a:solidFill>
                <a:srgbClr val="7F7F7F"/>
              </a:solidFill>
              <a:effectLst/>
              <a:uLnTx/>
              <a:uFillTx/>
            </a:endParaRPr>
          </a:p>
          <a:p>
            <a:pPr marL="190500" marR="0" lvl="0" indent="-190500" defTabSz="914400" eaLnBrk="1" fontAlgn="auto" latinLnBrk="0" hangingPunct="1">
              <a:lnSpc>
                <a:spcPct val="95000"/>
              </a:lnSpc>
              <a:spcBef>
                <a:spcPts val="0"/>
              </a:spcBef>
              <a:spcAft>
                <a:spcPct val="40000"/>
              </a:spcAft>
              <a:buClr>
                <a:srgbClr val="292929"/>
              </a:buClr>
              <a:buSzTx/>
              <a:buFont typeface="Wingdings" pitchFamily="2" charset="2"/>
              <a:buChar char="§"/>
              <a:tabLst/>
              <a:defRPr/>
            </a:pPr>
            <a:endParaRPr kumimoji="0" lang="en-US" altLang="zh-CN" sz="1600" b="0" i="0" u="none" strike="noStrike" kern="0" cap="none" spc="0" normalizeH="0" baseline="0" noProof="1">
              <a:ln>
                <a:noFill/>
              </a:ln>
              <a:solidFill>
                <a:srgbClr val="7F7F7F"/>
              </a:solidFill>
              <a:effectLst/>
              <a:uLnTx/>
              <a:uFillTx/>
            </a:endParaRPr>
          </a:p>
        </p:txBody>
      </p:sp>
    </p:spTree>
    <p:custDataLst>
      <p:tags r:id="rId1"/>
    </p:custDataLst>
    <p:extLst>
      <p:ext uri="{BB962C8B-B14F-4D97-AF65-F5344CB8AC3E}">
        <p14:creationId xmlns:p14="http://schemas.microsoft.com/office/powerpoint/2010/main" xmlns="" val="495892579"/>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7"/>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PA" val="v5.0.6"/>
</p:tagLst>
</file>

<file path=ppt/tags/tag6.xml><?xml version="1.0" encoding="utf-8"?>
<p:tagLst xmlns:a="http://schemas.openxmlformats.org/drawingml/2006/main" xmlns:r="http://schemas.openxmlformats.org/officeDocument/2006/relationships" xmlns:p="http://schemas.openxmlformats.org/presentationml/2006/main">
  <p:tag name="PA" val="v5.0.6"/>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主题">
  <a:themeElements>
    <a:clrScheme name="Office">
      <a:dk1>
        <a:sysClr val="windowText" lastClr="000000"/>
      </a:dk1>
      <a:lt1>
        <a:sysClr val="window" lastClr="CCE8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CCE8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华文细黑"/>
        <a:cs typeface=""/>
      </a:majorFont>
      <a:minorFont>
        <a:latin typeface="Calibri"/>
        <a:ea typeface="华文细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10530</TotalTime>
  <Words>3720</Words>
  <Application>Microsoft Office PowerPoint</Application>
  <PresentationFormat>自定义</PresentationFormat>
  <Paragraphs>424</Paragraphs>
  <Slides>37</Slides>
  <Notes>33</Notes>
  <HiddenSlides>0</HiddenSlides>
  <MMClips>0</MMClips>
  <ScaleCrop>false</ScaleCrop>
  <HeadingPairs>
    <vt:vector size="4" baseType="variant">
      <vt:variant>
        <vt:lpstr>主题</vt:lpstr>
      </vt:variant>
      <vt:variant>
        <vt:i4>1</vt:i4>
      </vt:variant>
      <vt:variant>
        <vt:lpstr>幻灯片标题</vt:lpstr>
      </vt:variant>
      <vt:variant>
        <vt:i4>37</vt:i4>
      </vt:variant>
    </vt:vector>
  </HeadingPairs>
  <TitlesOfParts>
    <vt:vector size="38" baseType="lpstr">
      <vt:lpstr>Office 主题</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姚金鑫</dc:creator>
  <cp:lastModifiedBy>wxj</cp:lastModifiedBy>
  <cp:revision>781</cp:revision>
  <dcterms:created xsi:type="dcterms:W3CDTF">2015-09-29T02:48:12Z</dcterms:created>
  <dcterms:modified xsi:type="dcterms:W3CDTF">2020-06-15T09:25:25Z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433F2D9F-26BB-4A39-3F3F-3F3F3F3F073F</vt:lpwstr>
  </property>
  <property fmtid="{D5CDD505-2E9C-101B-9397-08002B2CF9AE}" pid="3" name="ArticulatePath">
    <vt:lpwstr>公司PPT模版-白底-16比9（2015）</vt:lpwstr>
  </property>
</Properties>
</file>

<file path=docProps/thumbnail.jpeg>
</file>